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92" r:id="rId5"/>
  </p:sldMasterIdLst>
  <p:notesMasterIdLst>
    <p:notesMasterId r:id="rId21"/>
  </p:notesMasterIdLst>
  <p:handoutMasterIdLst>
    <p:handoutMasterId r:id="rId22"/>
  </p:handoutMasterIdLst>
  <p:sldIdLst>
    <p:sldId id="454" r:id="rId6"/>
    <p:sldId id="258" r:id="rId7"/>
    <p:sldId id="460" r:id="rId8"/>
    <p:sldId id="431" r:id="rId9"/>
    <p:sldId id="2076138285" r:id="rId10"/>
    <p:sldId id="461" r:id="rId11"/>
    <p:sldId id="2076138296" r:id="rId12"/>
    <p:sldId id="462" r:id="rId13"/>
    <p:sldId id="2076138292" r:id="rId14"/>
    <p:sldId id="463" r:id="rId15"/>
    <p:sldId id="2076138293" r:id="rId16"/>
    <p:sldId id="2076138297" r:id="rId17"/>
    <p:sldId id="448" r:id="rId18"/>
    <p:sldId id="456" r:id="rId19"/>
    <p:sldId id="447" r:id="rId20"/>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1DBD4"/>
    <a:srgbClr val="5E6686"/>
    <a:srgbClr val="DDE0EA"/>
    <a:srgbClr val="F0EDE9"/>
    <a:srgbClr val="755B3C"/>
    <a:srgbClr val="0F1541"/>
    <a:srgbClr val="101542"/>
    <a:srgbClr val="C5CBDD"/>
    <a:srgbClr val="0497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06" autoAdjust="0"/>
    <p:restoredTop sz="86456" autoAdjust="0"/>
  </p:normalViewPr>
  <p:slideViewPr>
    <p:cSldViewPr snapToGrid="0" snapToObjects="1">
      <p:cViewPr varScale="1">
        <p:scale>
          <a:sx n="141" d="100"/>
          <a:sy n="141" d="100"/>
        </p:scale>
        <p:origin x="1478" y="346"/>
      </p:cViewPr>
      <p:guideLst>
        <p:guide orient="horz" pos="2760"/>
        <p:guide pos="2880"/>
      </p:guideLst>
    </p:cSldViewPr>
  </p:slideViewPr>
  <p:outlineViewPr>
    <p:cViewPr>
      <p:scale>
        <a:sx n="33" d="100"/>
        <a:sy n="33" d="100"/>
      </p:scale>
      <p:origin x="0" y="1546"/>
    </p:cViewPr>
  </p:outlineViewPr>
  <p:notesTextViewPr>
    <p:cViewPr>
      <p:scale>
        <a:sx n="100" d="100"/>
        <a:sy n="100" d="100"/>
      </p:scale>
      <p:origin x="0" y="0"/>
    </p:cViewPr>
  </p:notesTextViewPr>
  <p:sorterViewPr>
    <p:cViewPr>
      <p:scale>
        <a:sx n="258" d="100"/>
        <a:sy n="258"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216F09A-3A89-4D06-BDF6-188616C55B36}" type="datetimeFigureOut">
              <a:rPr lang="en-US" smtClean="0"/>
              <a:t>11/18/2024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B2A2E1B-2BA3-4549-B51B-E0A91C2AC4CB}" type="slidenum">
              <a:rPr lang="en-US" smtClean="0"/>
              <a:t>‹#›</a:t>
            </a:fld>
            <a:endParaRPr lang="en-US"/>
          </a:p>
        </p:txBody>
      </p:sp>
    </p:spTree>
    <p:extLst>
      <p:ext uri="{BB962C8B-B14F-4D97-AF65-F5344CB8AC3E}">
        <p14:creationId xmlns:p14="http://schemas.microsoft.com/office/powerpoint/2010/main" val="110870914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4041CD-A33D-40D3-B688-464218AC946C}" type="datetimeFigureOut">
              <a:rPr lang="en-US" smtClean="0"/>
              <a:pPr/>
              <a:t>11/18/2024</a:t>
            </a:fld>
            <a:endParaRPr lang="en-US" dirty="0"/>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3314DB-7348-4D02-A8B2-4FE7036E91E9}" type="slidenum">
              <a:rPr lang="en-US" smtClean="0"/>
              <a:pPr/>
              <a:t>‹#›</a:t>
            </a:fld>
            <a:endParaRPr lang="en-US" dirty="0"/>
          </a:p>
        </p:txBody>
      </p:sp>
    </p:spTree>
    <p:extLst>
      <p:ext uri="{BB962C8B-B14F-4D97-AF65-F5344CB8AC3E}">
        <p14:creationId xmlns:p14="http://schemas.microsoft.com/office/powerpoint/2010/main" val="182710491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i="0" dirty="0"/>
          </a:p>
        </p:txBody>
      </p:sp>
    </p:spTree>
    <p:extLst>
      <p:ext uri="{BB962C8B-B14F-4D97-AF65-F5344CB8AC3E}">
        <p14:creationId xmlns:p14="http://schemas.microsoft.com/office/powerpoint/2010/main" val="2524437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dirty="0"/>
          </a:p>
        </p:txBody>
      </p:sp>
    </p:spTree>
    <p:extLst>
      <p:ext uri="{BB962C8B-B14F-4D97-AF65-F5344CB8AC3E}">
        <p14:creationId xmlns:p14="http://schemas.microsoft.com/office/powerpoint/2010/main" val="2020172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dirty="0"/>
          </a:p>
        </p:txBody>
      </p:sp>
    </p:spTree>
    <p:extLst>
      <p:ext uri="{BB962C8B-B14F-4D97-AF65-F5344CB8AC3E}">
        <p14:creationId xmlns:p14="http://schemas.microsoft.com/office/powerpoint/2010/main" val="1024521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a:p>
        </p:txBody>
      </p:sp>
    </p:spTree>
    <p:extLst>
      <p:ext uri="{BB962C8B-B14F-4D97-AF65-F5344CB8AC3E}">
        <p14:creationId xmlns:p14="http://schemas.microsoft.com/office/powerpoint/2010/main" val="4792397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a:p>
        </p:txBody>
      </p:sp>
    </p:spTree>
    <p:extLst>
      <p:ext uri="{BB962C8B-B14F-4D97-AF65-F5344CB8AC3E}">
        <p14:creationId xmlns:p14="http://schemas.microsoft.com/office/powerpoint/2010/main" val="19779051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a:p>
        </p:txBody>
      </p:sp>
    </p:spTree>
    <p:extLst>
      <p:ext uri="{BB962C8B-B14F-4D97-AF65-F5344CB8AC3E}">
        <p14:creationId xmlns:p14="http://schemas.microsoft.com/office/powerpoint/2010/main" val="3024685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a:p>
        </p:txBody>
      </p:sp>
    </p:spTree>
    <p:extLst>
      <p:ext uri="{BB962C8B-B14F-4D97-AF65-F5344CB8AC3E}">
        <p14:creationId xmlns:p14="http://schemas.microsoft.com/office/powerpoint/2010/main" val="1247815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a:p>
        </p:txBody>
      </p:sp>
    </p:spTree>
    <p:extLst>
      <p:ext uri="{BB962C8B-B14F-4D97-AF65-F5344CB8AC3E}">
        <p14:creationId xmlns:p14="http://schemas.microsoft.com/office/powerpoint/2010/main" val="2184557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dirty="0"/>
          </a:p>
        </p:txBody>
      </p:sp>
    </p:spTree>
    <p:extLst>
      <p:ext uri="{BB962C8B-B14F-4D97-AF65-F5344CB8AC3E}">
        <p14:creationId xmlns:p14="http://schemas.microsoft.com/office/powerpoint/2010/main" val="2003148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a:p>
        </p:txBody>
      </p:sp>
    </p:spTree>
    <p:extLst>
      <p:ext uri="{BB962C8B-B14F-4D97-AF65-F5344CB8AC3E}">
        <p14:creationId xmlns:p14="http://schemas.microsoft.com/office/powerpoint/2010/main" val="2939104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dirty="0"/>
          </a:p>
        </p:txBody>
      </p:sp>
    </p:spTree>
    <p:extLst>
      <p:ext uri="{BB962C8B-B14F-4D97-AF65-F5344CB8AC3E}">
        <p14:creationId xmlns:p14="http://schemas.microsoft.com/office/powerpoint/2010/main" val="670122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a:p>
        </p:txBody>
      </p:sp>
    </p:spTree>
    <p:extLst>
      <p:ext uri="{BB962C8B-B14F-4D97-AF65-F5344CB8AC3E}">
        <p14:creationId xmlns:p14="http://schemas.microsoft.com/office/powerpoint/2010/main" val="14020141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algn="just">
              <a:spcBef>
                <a:spcPts val="600"/>
              </a:spcBef>
            </a:pPr>
            <a:r>
              <a:rPr lang="pl-PL" sz="1800" dirty="0">
                <a:effectLst/>
                <a:latin typeface="Times New Roman" panose="02020603050405020304" pitchFamily="18" charset="0"/>
                <a:ea typeface="Calibri" panose="020F0502020204030204" pitchFamily="34" charset="0"/>
              </a:rPr>
              <a:t>Podsumowując, zastosowanie art. 3 ust. 2 MK OECD przyjmuje postać następującego algorytmu warunkującego kolejność etapów wykładni umów o UPO:</a:t>
            </a:r>
            <a:endParaRPr lang="en-US" sz="1800" dirty="0">
              <a:effectLst/>
              <a:latin typeface="Times New Roman" panose="02020603050405020304" pitchFamily="18" charset="0"/>
              <a:ea typeface="Times New Roman" panose="02020603050405020304" pitchFamily="18" charset="0"/>
            </a:endParaRPr>
          </a:p>
          <a:p>
            <a:pPr marL="342900" lvl="0" indent="-342900" algn="just">
              <a:buFont typeface="+mj-lt"/>
              <a:buAutoNum type="arabicParenR"/>
            </a:pPr>
            <a:r>
              <a:rPr lang="pl-PL" sz="1800" dirty="0">
                <a:effectLst/>
                <a:latin typeface="Times New Roman" panose="02020603050405020304" pitchFamily="18" charset="0"/>
                <a:ea typeface="Calibri" panose="020F0502020204030204" pitchFamily="34" charset="0"/>
              </a:rPr>
              <a:t>najpierw należy zastosować szczególne definicje istniejące na gruncie umowy o UPO, np. „stały zakład” (reguła szczególna);</a:t>
            </a:r>
            <a:endParaRPr lang="en-US" sz="1800" dirty="0">
              <a:effectLst/>
              <a:latin typeface="Times New Roman" panose="02020603050405020304" pitchFamily="18" charset="0"/>
              <a:ea typeface="Times New Roman" panose="02020603050405020304" pitchFamily="18" charset="0"/>
            </a:endParaRPr>
          </a:p>
          <a:p>
            <a:pPr marL="342900" lvl="0" indent="-342900" algn="just">
              <a:buFont typeface="+mj-lt"/>
              <a:buAutoNum type="arabicParenR"/>
            </a:pPr>
            <a:r>
              <a:rPr lang="pl-PL" sz="1800" dirty="0">
                <a:effectLst/>
                <a:latin typeface="Times New Roman" panose="02020603050405020304" pitchFamily="18" charset="0"/>
                <a:ea typeface="Calibri" panose="020F0502020204030204" pitchFamily="34" charset="0"/>
              </a:rPr>
              <a:t>jeśli ww. definicja nie ma zastosowania w rozważanej sytuacji, należy ustalić, czy krajowe prawo podatkowe dotyczące podatków, które obejmuje umowa o UPO, przewiduje szczególne znaczenie dla pojęcia użytego w umowie o UPO. Takie samo pytanie należy zadać na tym etapie, jeśli interpretowane pojęcie nie jest zdefiniowane w umowie o UPO w sposób wyczerpujący, lub gdy kontekst wymaga, aby nie stosować tej szczególnej krajowej definicji; </a:t>
            </a:r>
            <a:endParaRPr lang="en-US" sz="1800" dirty="0">
              <a:effectLst/>
              <a:latin typeface="Times New Roman" panose="02020603050405020304" pitchFamily="18" charset="0"/>
              <a:ea typeface="Times New Roman" panose="02020603050405020304" pitchFamily="18" charset="0"/>
            </a:endParaRPr>
          </a:p>
          <a:p>
            <a:pPr marL="342900" lvl="0" indent="-342900" algn="just">
              <a:buFont typeface="+mj-lt"/>
              <a:buAutoNum type="arabicParenR"/>
            </a:pPr>
            <a:r>
              <a:rPr lang="pl-PL" sz="1800" dirty="0">
                <a:effectLst/>
                <a:latin typeface="Times New Roman" panose="02020603050405020304" pitchFamily="18" charset="0"/>
                <a:ea typeface="Calibri" panose="020F0502020204030204" pitchFamily="34" charset="0"/>
              </a:rPr>
              <a:t>jeśli krajowe prawo podatkowe przypisuje temu pojęciu szczególne znaczenie, to trzeba ustalić, czy inne znaczenie tego pojęcia można wywieść z kontekstu umowy o UPO oraz czy wspomniany kontekst wymaga zastosowania tego innego (autonomicznego) znaczenia, czy też nie (ważenie znaczenia krajowego i autonomicznego);</a:t>
            </a:r>
            <a:endParaRPr lang="en-US" sz="1800" dirty="0">
              <a:effectLst/>
              <a:latin typeface="Times New Roman" panose="02020603050405020304" pitchFamily="18" charset="0"/>
              <a:ea typeface="Times New Roman" panose="02020603050405020304" pitchFamily="18" charset="0"/>
            </a:endParaRPr>
          </a:p>
          <a:p>
            <a:pPr marL="342900" lvl="0" indent="-342900" algn="just">
              <a:buFont typeface="+mj-lt"/>
              <a:buAutoNum type="arabicParenR"/>
            </a:pPr>
            <a:r>
              <a:rPr lang="pl-PL" sz="1800" dirty="0">
                <a:effectLst/>
                <a:latin typeface="Times New Roman" panose="02020603050405020304" pitchFamily="18" charset="0"/>
                <a:ea typeface="Calibri" panose="020F0502020204030204" pitchFamily="34" charset="0"/>
              </a:rPr>
              <a:t>jeśli dokonując działań wskazanych w etapie drugim, okaże się, że rozważane pojęcie nie ma określonego znaczenia w krajowym prawie podatkowym oraz pojęcie to nie jest wyczerpująco zdefiniowane na gruncie umowy o UPO, lub jest, ale kontekst wymaga, by nie było zastosowane, to należy użyć ogólnej reguły wykładni z art. 31 KWPT w celu ustalenia znaczenia tego pojęcia.</a:t>
            </a:r>
            <a:endParaRPr lang="en-US" sz="1800" dirty="0">
              <a:effectLst/>
              <a:latin typeface="Times New Roman" panose="02020603050405020304" pitchFamily="18" charset="0"/>
              <a:ea typeface="Times New Roman" panose="02020603050405020304" pitchFamily="18" charset="0"/>
            </a:endParaRPr>
          </a:p>
          <a:p>
            <a:pPr algn="just"/>
            <a:r>
              <a:rPr lang="pl-PL" sz="1800" dirty="0">
                <a:effectLst/>
                <a:latin typeface="Times New Roman" panose="02020603050405020304" pitchFamily="18" charset="0"/>
                <a:ea typeface="Times New Roman" panose="02020603050405020304" pitchFamily="18" charset="0"/>
              </a:rPr>
              <a:t>Zob. A. Rust, </a:t>
            </a:r>
            <a:r>
              <a:rPr lang="pl-PL" sz="1800" i="1" dirty="0">
                <a:effectLst/>
                <a:latin typeface="Times New Roman" panose="02020603050405020304" pitchFamily="18" charset="0"/>
                <a:ea typeface="Times New Roman" panose="02020603050405020304" pitchFamily="18" charset="0"/>
              </a:rPr>
              <a:t>Article 3</a:t>
            </a:r>
            <a:r>
              <a:rPr lang="pl-PL" sz="1800" dirty="0">
                <a:effectLst/>
                <a:latin typeface="Times New Roman" panose="02020603050405020304" pitchFamily="18" charset="0"/>
                <a:ea typeface="Times New Roman" panose="02020603050405020304" pitchFamily="18" charset="0"/>
              </a:rPr>
              <a:t>…, § 126, s. 213. Inaczej przedstawia tę kolejność H. Litwińczuk (odwołując się do H. Schaumburg, </a:t>
            </a:r>
            <a:r>
              <a:rPr lang="pl-PL" sz="1800" i="1" dirty="0">
                <a:effectLst/>
                <a:latin typeface="Times New Roman" panose="02020603050405020304" pitchFamily="18" charset="0"/>
                <a:ea typeface="Times New Roman" panose="02020603050405020304" pitchFamily="18" charset="0"/>
              </a:rPr>
              <a:t>Internationales Steuerrecht</a:t>
            </a:r>
            <a:r>
              <a:rPr lang="pl-PL" sz="1800" dirty="0">
                <a:effectLst/>
                <a:latin typeface="Times New Roman" panose="02020603050405020304" pitchFamily="18" charset="0"/>
                <a:ea typeface="Times New Roman" panose="02020603050405020304" pitchFamily="18" charset="0"/>
              </a:rPr>
              <a:t>, Köln 2017, s. 769–772): „poszukując znaczenia określonych pojęć w procesie wykładni umów, należy zachować następującą kolejność 1) definicje pojęć zawarte w samej umowie, 2) kontekst, 3) siatka pojęciowa prawa krajowego. Nakaz uwzględniania kontekstu wynikający z art. 3 ust. 2 Modelu Konwencji OECD jest równoznaczny z wykładnią celowościową (teleologiczną) umowy i uniemożliwia ingerencję w proces jej wykładni prawa krajowego tak długo, jak długo wynik wykładni jest możliwy do wyprowadzenia z samej umowy” – zob. H. Litwińczuk, </a:t>
            </a:r>
            <a:r>
              <a:rPr lang="pl-PL" sz="1800" i="1" dirty="0">
                <a:effectLst/>
                <a:latin typeface="Times New Roman" panose="02020603050405020304" pitchFamily="18" charset="0"/>
                <a:ea typeface="Times New Roman" panose="02020603050405020304" pitchFamily="18" charset="0"/>
              </a:rPr>
              <a:t>Międzynarodowe</a:t>
            </a:r>
            <a:r>
              <a:rPr lang="pl-PL" sz="1800" dirty="0">
                <a:effectLst/>
                <a:latin typeface="Times New Roman" panose="02020603050405020304" pitchFamily="18" charset="0"/>
                <a:ea typeface="Times New Roman" panose="02020603050405020304" pitchFamily="18" charset="0"/>
              </a:rPr>
              <a:t>…, podrozdział 7.3.</a:t>
            </a:r>
            <a:endParaRPr lang="en-US" sz="1800" dirty="0">
              <a:effectLst/>
              <a:latin typeface="Times New Roman" panose="02020603050405020304" pitchFamily="18" charset="0"/>
              <a:ea typeface="Times New Roman" panose="02020603050405020304" pitchFamily="18" charset="0"/>
            </a:endParaRPr>
          </a:p>
          <a:p>
            <a:endParaRPr lang="en-SG" dirty="0"/>
          </a:p>
        </p:txBody>
      </p:sp>
    </p:spTree>
    <p:extLst>
      <p:ext uri="{BB962C8B-B14F-4D97-AF65-F5344CB8AC3E}">
        <p14:creationId xmlns:p14="http://schemas.microsoft.com/office/powerpoint/2010/main" val="149070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a:p>
        </p:txBody>
      </p:sp>
    </p:spTree>
    <p:extLst>
      <p:ext uri="{BB962C8B-B14F-4D97-AF65-F5344CB8AC3E}">
        <p14:creationId xmlns:p14="http://schemas.microsoft.com/office/powerpoint/2010/main" val="20328548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0" y="1143000"/>
            <a:ext cx="9144001" cy="4572000"/>
          </a:xfrm>
          <a:solidFill>
            <a:schemeClr val="bg1">
              <a:lumMod val="50000"/>
            </a:schemeClr>
          </a:solidFill>
        </p:spPr>
        <p:txBody>
          <a:bodyPr anchor="ctr"/>
          <a:lstStyle>
            <a:lvl1pPr marL="0" indent="0" algn="ctr">
              <a:buNone/>
              <a:defRPr/>
            </a:lvl1pPr>
          </a:lstStyle>
          <a:p>
            <a:r>
              <a:rPr lang="en-US"/>
              <a:t>Click icon to add picture</a:t>
            </a:r>
            <a:endParaRPr lang="en-US" dirty="0"/>
          </a:p>
        </p:txBody>
      </p:sp>
      <p:sp>
        <p:nvSpPr>
          <p:cNvPr id="2" name="Title 1"/>
          <p:cNvSpPr>
            <a:spLocks noGrp="1"/>
          </p:cNvSpPr>
          <p:nvPr>
            <p:ph type="ctrTitle" hasCustomPrompt="1"/>
          </p:nvPr>
        </p:nvSpPr>
        <p:spPr>
          <a:xfrm>
            <a:off x="457200" y="1600200"/>
            <a:ext cx="6248400" cy="1066800"/>
          </a:xfrm>
        </p:spPr>
        <p:txBody>
          <a:bodyPr lIns="0" tIns="0" rIns="0" bIns="0">
            <a:normAutofit/>
          </a:bodyPr>
          <a:lstStyle>
            <a:lvl1pPr>
              <a:defRPr sz="2600" b="1" i="0">
                <a:solidFill>
                  <a:schemeClr val="bg1"/>
                </a:solidFill>
                <a:latin typeface="Calibri"/>
                <a:cs typeface="Calibri"/>
              </a:defRPr>
            </a:lvl1pPr>
          </a:lstStyle>
          <a:p>
            <a:r>
              <a:rPr lang="en-US" dirty="0"/>
              <a:t>Click To Add Title</a:t>
            </a:r>
          </a:p>
        </p:txBody>
      </p:sp>
      <p:sp>
        <p:nvSpPr>
          <p:cNvPr id="3" name="Subtitle 2"/>
          <p:cNvSpPr>
            <a:spLocks noGrp="1"/>
          </p:cNvSpPr>
          <p:nvPr>
            <p:ph type="subTitle" idx="1" hasCustomPrompt="1"/>
          </p:nvPr>
        </p:nvSpPr>
        <p:spPr>
          <a:xfrm>
            <a:off x="457200" y="2666378"/>
            <a:ext cx="6248400" cy="609600"/>
          </a:xfrm>
        </p:spPr>
        <p:txBody>
          <a:bodyPr lIns="0" tIns="0" rIns="0" bIns="0" anchor="b">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 y="3"/>
            <a:ext cx="2425816" cy="1142993"/>
          </a:xfrm>
          <a:prstGeom prst="rect">
            <a:avLst/>
          </a:prstGeom>
        </p:spPr>
      </p:pic>
      <p:grpSp>
        <p:nvGrpSpPr>
          <p:cNvPr id="13" name="Group 12"/>
          <p:cNvGrpSpPr/>
          <p:nvPr userDrawn="1"/>
        </p:nvGrpSpPr>
        <p:grpSpPr>
          <a:xfrm flipV="1">
            <a:off x="2049644" y="-2"/>
            <a:ext cx="7094356" cy="1143001"/>
            <a:chOff x="970331" y="0"/>
            <a:chExt cx="2797210" cy="450670"/>
          </a:xfrm>
          <a:solidFill>
            <a:srgbClr val="C5CBDD"/>
          </a:solidFill>
        </p:grpSpPr>
        <p:sp>
          <p:nvSpPr>
            <p:cNvPr id="15" name="Rectangle 14"/>
            <p:cNvSpPr/>
            <p:nvPr userDrawn="1"/>
          </p:nvSpPr>
          <p:spPr>
            <a:xfrm>
              <a:off x="1235075" y="1"/>
              <a:ext cx="2532466" cy="45066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Trapezoid 15"/>
            <p:cNvSpPr/>
            <p:nvPr userDrawn="1"/>
          </p:nvSpPr>
          <p:spPr>
            <a:xfrm>
              <a:off x="970331" y="0"/>
              <a:ext cx="538043" cy="450669"/>
            </a:xfrm>
            <a:prstGeom prst="trapezoid">
              <a:avLst>
                <a:gd name="adj" fmla="val 32923"/>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9" name="Isosceles Triangle 18"/>
          <p:cNvSpPr/>
          <p:nvPr userDrawn="1"/>
        </p:nvSpPr>
        <p:spPr>
          <a:xfrm flipV="1">
            <a:off x="2049644" y="1"/>
            <a:ext cx="376170" cy="571498"/>
          </a:xfrm>
          <a:prstGeom prst="triangle">
            <a:avLst/>
          </a:prstGeom>
          <a:solidFill>
            <a:srgbClr val="E1DBD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lajd tytułowy">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519858"/>
            <a:ext cx="6858000" cy="1379802"/>
          </a:xfrm>
        </p:spPr>
        <p:txBody>
          <a:bodyPr>
            <a:normAutofit/>
          </a:bodyPr>
          <a:lstStyle>
            <a:lvl1pPr marL="0" indent="0" algn="ctr">
              <a:buNone/>
              <a:defRPr sz="2700">
                <a:solidFill>
                  <a:schemeClr val="bg1"/>
                </a:solidFill>
                <a:latin typeface="DINCE-Bold" panose="02000503030000020004" pitchFamily="2" charset="-18"/>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pl-PL"/>
              <a:t>Kliknij, aby edytować styl wzorca podtytułu</a:t>
            </a:r>
            <a:endParaRPr lang="en-US" dirty="0"/>
          </a:p>
        </p:txBody>
      </p:sp>
      <p:sp>
        <p:nvSpPr>
          <p:cNvPr id="4" name="Date Placeholder 3"/>
          <p:cNvSpPr>
            <a:spLocks noGrp="1"/>
          </p:cNvSpPr>
          <p:nvPr>
            <p:ph type="dt" sz="half" idx="10"/>
          </p:nvPr>
        </p:nvSpPr>
        <p:spPr>
          <a:xfrm>
            <a:off x="628650" y="5296959"/>
            <a:ext cx="2057400" cy="304271"/>
          </a:xfrm>
          <a:prstGeom prst="rect">
            <a:avLst/>
          </a:prstGeom>
        </p:spPr>
        <p:txBody>
          <a:bodyPr/>
          <a:lstStyle>
            <a:lvl1pPr>
              <a:defRPr>
                <a:solidFill>
                  <a:schemeClr val="bg1"/>
                </a:solidFill>
                <a:latin typeface="DINCE-Regular" panose="02000503020000020003" pitchFamily="2" charset="-18"/>
              </a:defRPr>
            </a:lvl1pPr>
          </a:lstStyle>
          <a:p>
            <a:fld id="{7B6C1163-8302-46AD-9F98-24416933323D}" type="datetimeFigureOut">
              <a:rPr lang="pl-PL" smtClean="0"/>
              <a:pPr/>
              <a:t>18.11.2024</a:t>
            </a:fld>
            <a:endParaRPr lang="pl-PL"/>
          </a:p>
        </p:txBody>
      </p:sp>
      <p:sp>
        <p:nvSpPr>
          <p:cNvPr id="5" name="Footer Placeholder 4"/>
          <p:cNvSpPr>
            <a:spLocks noGrp="1"/>
          </p:cNvSpPr>
          <p:nvPr>
            <p:ph type="ftr" sz="quarter" idx="11"/>
          </p:nvPr>
        </p:nvSpPr>
        <p:spPr>
          <a:xfrm>
            <a:off x="3028950" y="5286799"/>
            <a:ext cx="3086100" cy="304271"/>
          </a:xfrm>
          <a:prstGeom prst="rect">
            <a:avLst/>
          </a:prstGeom>
        </p:spPr>
        <p:txBody>
          <a:bodyPr/>
          <a:lstStyle>
            <a:lvl1pPr>
              <a:defRPr>
                <a:solidFill>
                  <a:schemeClr val="bg1"/>
                </a:solidFill>
                <a:latin typeface="DINCE-Regular" panose="02000503020000020003" pitchFamily="2" charset="-18"/>
              </a:defRPr>
            </a:lvl1pPr>
          </a:lstStyle>
          <a:p>
            <a:endParaRPr lang="pl-PL" dirty="0"/>
          </a:p>
        </p:txBody>
      </p:sp>
      <p:sp>
        <p:nvSpPr>
          <p:cNvPr id="6" name="Slide Number Placeholder 5"/>
          <p:cNvSpPr>
            <a:spLocks noGrp="1"/>
          </p:cNvSpPr>
          <p:nvPr>
            <p:ph type="sldNum" sz="quarter" idx="12"/>
          </p:nvPr>
        </p:nvSpPr>
        <p:spPr>
          <a:xfrm>
            <a:off x="6457950" y="5296959"/>
            <a:ext cx="2057400" cy="304271"/>
          </a:xfrm>
          <a:prstGeom prst="rect">
            <a:avLst/>
          </a:prstGeom>
        </p:spPr>
        <p:txBody>
          <a:bodyPr/>
          <a:lstStyle>
            <a:lvl1pPr>
              <a:defRPr>
                <a:solidFill>
                  <a:schemeClr val="bg1"/>
                </a:solidFill>
                <a:latin typeface="DINCE-Regular" panose="02000503020000020003" pitchFamily="2" charset="-18"/>
              </a:defRPr>
            </a:lvl1pPr>
          </a:lstStyle>
          <a:p>
            <a:fld id="{E1C2B3AC-69A5-4195-8EAD-CE4B36E0D985}" type="slidenum">
              <a:rPr lang="pl-PL" smtClean="0"/>
              <a:pPr/>
              <a:t>‹#›</a:t>
            </a:fld>
            <a:endParaRPr lang="pl-PL"/>
          </a:p>
        </p:txBody>
      </p:sp>
      <p:pic>
        <p:nvPicPr>
          <p:cNvPr id="7" name="Obraz 2">
            <a:extLst>
              <a:ext uri="{FF2B5EF4-FFF2-40B4-BE49-F238E27FC236}">
                <a16:creationId xmlns:a16="http://schemas.microsoft.com/office/drawing/2014/main" id="{6DFCF5F2-B12B-4A0D-8706-EC51FE18199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34516" y="920980"/>
            <a:ext cx="2474966" cy="2463783"/>
          </a:xfrm>
          <a:prstGeom prst="rect">
            <a:avLst/>
          </a:prstGeom>
        </p:spPr>
      </p:pic>
    </p:spTree>
    <p:extLst>
      <p:ext uri="{BB962C8B-B14F-4D97-AF65-F5344CB8AC3E}">
        <p14:creationId xmlns:p14="http://schemas.microsoft.com/office/powerpoint/2010/main" val="3860283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ytuł i zawartość">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8" name="Date Placeholder 2">
            <a:extLst>
              <a:ext uri="{FF2B5EF4-FFF2-40B4-BE49-F238E27FC236}">
                <a16:creationId xmlns:a16="http://schemas.microsoft.com/office/drawing/2014/main" id="{549C55F3-E142-436D-864F-2F6743D00EA6}"/>
              </a:ext>
            </a:extLst>
          </p:cNvPr>
          <p:cNvSpPr>
            <a:spLocks noGrp="1"/>
          </p:cNvSpPr>
          <p:nvPr>
            <p:ph type="dt" sz="half" idx="10"/>
          </p:nvPr>
        </p:nvSpPr>
        <p:spPr>
          <a:xfrm>
            <a:off x="317071" y="5255990"/>
            <a:ext cx="2057400" cy="304271"/>
          </a:xfrm>
          <a:prstGeom prst="rect">
            <a:avLst/>
          </a:prstGeom>
        </p:spPr>
        <p:txBody>
          <a:bodyPr/>
          <a:lstStyle>
            <a:lvl1pPr>
              <a:defRPr>
                <a:solidFill>
                  <a:srgbClr val="F37020"/>
                </a:solidFill>
                <a:latin typeface="DINCE-Medium" panose="02000503020000020004" pitchFamily="2" charset="-18"/>
              </a:defRPr>
            </a:lvl1pPr>
          </a:lstStyle>
          <a:p>
            <a:fld id="{7B6C1163-8302-46AD-9F98-24416933323D}" type="datetimeFigureOut">
              <a:rPr lang="pl-PL" smtClean="0"/>
              <a:pPr/>
              <a:t>18.11.2024</a:t>
            </a:fld>
            <a:endParaRPr lang="pl-PL" dirty="0"/>
          </a:p>
        </p:txBody>
      </p:sp>
      <p:sp>
        <p:nvSpPr>
          <p:cNvPr id="9" name="Title 8">
            <a:extLst>
              <a:ext uri="{FF2B5EF4-FFF2-40B4-BE49-F238E27FC236}">
                <a16:creationId xmlns:a16="http://schemas.microsoft.com/office/drawing/2014/main" id="{C4A04BA2-4567-4E80-8084-C12003E07137}"/>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7772262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623888" y="1424782"/>
            <a:ext cx="7886700" cy="2377281"/>
          </a:xfrm>
          <a:prstGeom prst="rect">
            <a:avLst/>
          </a:prstGeom>
        </p:spPr>
        <p:txBody>
          <a:bodyPr anchor="b"/>
          <a:lstStyle>
            <a:lvl1pPr>
              <a:defRPr sz="4500">
                <a:latin typeface="DINCE-Bold" panose="02000503030000020004" pitchFamily="2" charset="-18"/>
              </a:defRPr>
            </a:lvl1pPr>
          </a:lstStyle>
          <a:p>
            <a:r>
              <a:rPr lang="pl-PL" dirty="0"/>
              <a:t>Kliknij, aby edytować styl</a:t>
            </a:r>
            <a:endParaRPr lang="en-US" dirty="0"/>
          </a:p>
        </p:txBody>
      </p:sp>
      <p:sp>
        <p:nvSpPr>
          <p:cNvPr id="3" name="Text Placeholder 2"/>
          <p:cNvSpPr>
            <a:spLocks noGrp="1"/>
          </p:cNvSpPr>
          <p:nvPr>
            <p:ph type="body" idx="1"/>
          </p:nvPr>
        </p:nvSpPr>
        <p:spPr>
          <a:xfrm>
            <a:off x="623888" y="3824553"/>
            <a:ext cx="7886700" cy="1250156"/>
          </a:xfrm>
        </p:spPr>
        <p:txBody>
          <a:bodyPr/>
          <a:lstStyle>
            <a:lvl1pPr marL="0" indent="0">
              <a:buNone/>
              <a:defRPr sz="1800">
                <a:solidFill>
                  <a:schemeClr val="tx1">
                    <a:tint val="75000"/>
                  </a:schemeClr>
                </a:solidFill>
                <a:latin typeface="DINCE-Bold" panose="02000503030000020004" pitchFamily="2" charset="-18"/>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pl-PL" dirty="0"/>
              <a:t>Edytuj style wzorca tekstu</a:t>
            </a:r>
          </a:p>
        </p:txBody>
      </p:sp>
      <p:sp>
        <p:nvSpPr>
          <p:cNvPr id="10" name="Date Placeholder 2">
            <a:extLst>
              <a:ext uri="{FF2B5EF4-FFF2-40B4-BE49-F238E27FC236}">
                <a16:creationId xmlns:a16="http://schemas.microsoft.com/office/drawing/2014/main" id="{46E22DF9-332C-4CF6-8F42-52FAF5651533}"/>
              </a:ext>
            </a:extLst>
          </p:cNvPr>
          <p:cNvSpPr>
            <a:spLocks noGrp="1"/>
          </p:cNvSpPr>
          <p:nvPr>
            <p:ph type="dt" sz="half" idx="10"/>
          </p:nvPr>
        </p:nvSpPr>
        <p:spPr>
          <a:xfrm>
            <a:off x="317071" y="5255990"/>
            <a:ext cx="2057400" cy="304271"/>
          </a:xfrm>
          <a:prstGeom prst="rect">
            <a:avLst/>
          </a:prstGeom>
        </p:spPr>
        <p:txBody>
          <a:bodyPr/>
          <a:lstStyle>
            <a:lvl1pPr>
              <a:defRPr>
                <a:solidFill>
                  <a:srgbClr val="F37020"/>
                </a:solidFill>
                <a:latin typeface="DINCE-Medium" panose="02000503020000020004" pitchFamily="2" charset="-18"/>
              </a:defRPr>
            </a:lvl1pPr>
          </a:lstStyle>
          <a:p>
            <a:fld id="{7B6C1163-8302-46AD-9F98-24416933323D}" type="datetimeFigureOut">
              <a:rPr lang="pl-PL" smtClean="0"/>
              <a:pPr/>
              <a:t>18.11.2024</a:t>
            </a:fld>
            <a:endParaRPr lang="pl-PL" dirty="0"/>
          </a:p>
        </p:txBody>
      </p:sp>
    </p:spTree>
    <p:extLst>
      <p:ext uri="{BB962C8B-B14F-4D97-AF65-F5344CB8AC3E}">
        <p14:creationId xmlns:p14="http://schemas.microsoft.com/office/powerpoint/2010/main" val="8391769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wa elementy zawartości">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521354"/>
            <a:ext cx="3886200" cy="3626115"/>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4629150" y="1521354"/>
            <a:ext cx="3886200" cy="3626115"/>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10" name="Date Placeholder 2">
            <a:extLst>
              <a:ext uri="{FF2B5EF4-FFF2-40B4-BE49-F238E27FC236}">
                <a16:creationId xmlns:a16="http://schemas.microsoft.com/office/drawing/2014/main" id="{D8A95383-6B98-4394-A04D-9F7EECBFAB10}"/>
              </a:ext>
            </a:extLst>
          </p:cNvPr>
          <p:cNvSpPr>
            <a:spLocks noGrp="1"/>
          </p:cNvSpPr>
          <p:nvPr>
            <p:ph type="dt" sz="half" idx="10"/>
          </p:nvPr>
        </p:nvSpPr>
        <p:spPr>
          <a:xfrm>
            <a:off x="317071" y="5255990"/>
            <a:ext cx="2057400" cy="304271"/>
          </a:xfrm>
          <a:prstGeom prst="rect">
            <a:avLst/>
          </a:prstGeom>
        </p:spPr>
        <p:txBody>
          <a:bodyPr/>
          <a:lstStyle>
            <a:lvl1pPr>
              <a:defRPr>
                <a:solidFill>
                  <a:srgbClr val="F37020"/>
                </a:solidFill>
                <a:latin typeface="DINCE-Medium" panose="02000503020000020004" pitchFamily="2" charset="-18"/>
              </a:defRPr>
            </a:lvl1pPr>
          </a:lstStyle>
          <a:p>
            <a:fld id="{7B6C1163-8302-46AD-9F98-24416933323D}" type="datetimeFigureOut">
              <a:rPr lang="pl-PL" smtClean="0"/>
              <a:pPr/>
              <a:t>18.11.2024</a:t>
            </a:fld>
            <a:endParaRPr lang="pl-PL" dirty="0"/>
          </a:p>
        </p:txBody>
      </p:sp>
      <p:sp>
        <p:nvSpPr>
          <p:cNvPr id="12" name="Title 11">
            <a:extLst>
              <a:ext uri="{FF2B5EF4-FFF2-40B4-BE49-F238E27FC236}">
                <a16:creationId xmlns:a16="http://schemas.microsoft.com/office/drawing/2014/main" id="{1F185977-376E-418F-9786-CD56BC6B59B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313201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orównanie">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400969"/>
            <a:ext cx="3868340" cy="68659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l-PL" dirty="0"/>
              <a:t>Edytuj style wzorca tekstu</a:t>
            </a:r>
          </a:p>
        </p:txBody>
      </p:sp>
      <p:sp>
        <p:nvSpPr>
          <p:cNvPr id="4" name="Content Placeholder 3"/>
          <p:cNvSpPr>
            <a:spLocks noGrp="1"/>
          </p:cNvSpPr>
          <p:nvPr>
            <p:ph sz="half" idx="2"/>
          </p:nvPr>
        </p:nvSpPr>
        <p:spPr>
          <a:xfrm>
            <a:off x="629842" y="2087563"/>
            <a:ext cx="3868340" cy="3070490"/>
          </a:xfrm>
        </p:spPr>
        <p:txBody>
          <a:bodyPr/>
          <a:lstStyle/>
          <a:p>
            <a:pPr lvl="0"/>
            <a:r>
              <a:rPr lang="pl-PL" dirty="0"/>
              <a:t>Edytuj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US" dirty="0"/>
          </a:p>
        </p:txBody>
      </p:sp>
      <p:sp>
        <p:nvSpPr>
          <p:cNvPr id="5" name="Text Placeholder 4"/>
          <p:cNvSpPr>
            <a:spLocks noGrp="1"/>
          </p:cNvSpPr>
          <p:nvPr>
            <p:ph type="body" sz="quarter" idx="3"/>
          </p:nvPr>
        </p:nvSpPr>
        <p:spPr>
          <a:xfrm>
            <a:off x="4629150" y="1400969"/>
            <a:ext cx="3887391" cy="68659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l-PL"/>
              <a:t>Edytuj style wzorca tekstu</a:t>
            </a:r>
          </a:p>
        </p:txBody>
      </p:sp>
      <p:sp>
        <p:nvSpPr>
          <p:cNvPr id="6" name="Content Placeholder 5"/>
          <p:cNvSpPr>
            <a:spLocks noGrp="1"/>
          </p:cNvSpPr>
          <p:nvPr>
            <p:ph sz="quarter" idx="4"/>
          </p:nvPr>
        </p:nvSpPr>
        <p:spPr>
          <a:xfrm>
            <a:off x="4629150" y="2087563"/>
            <a:ext cx="3887391" cy="3070490"/>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a:xfrm>
            <a:off x="628650" y="5296959"/>
            <a:ext cx="2057400" cy="304271"/>
          </a:xfrm>
          <a:prstGeom prst="rect">
            <a:avLst/>
          </a:prstGeom>
        </p:spPr>
        <p:txBody>
          <a:bodyPr/>
          <a:lstStyle/>
          <a:p>
            <a:fld id="{7B6C1163-8302-46AD-9F98-24416933323D}" type="datetimeFigureOut">
              <a:rPr lang="pl-PL" smtClean="0"/>
              <a:t>18.11.2024</a:t>
            </a:fld>
            <a:endParaRPr lang="pl-PL"/>
          </a:p>
        </p:txBody>
      </p:sp>
      <p:sp>
        <p:nvSpPr>
          <p:cNvPr id="8" name="Footer Placeholder 7"/>
          <p:cNvSpPr>
            <a:spLocks noGrp="1"/>
          </p:cNvSpPr>
          <p:nvPr>
            <p:ph type="ftr" sz="quarter" idx="11"/>
          </p:nvPr>
        </p:nvSpPr>
        <p:spPr>
          <a:xfrm>
            <a:off x="3028950" y="5296959"/>
            <a:ext cx="3086100" cy="304271"/>
          </a:xfrm>
          <a:prstGeom prst="rect">
            <a:avLst/>
          </a:prstGeom>
        </p:spPr>
        <p:txBody>
          <a:bodyPr/>
          <a:lstStyle/>
          <a:p>
            <a:endParaRPr lang="pl-PL"/>
          </a:p>
        </p:txBody>
      </p:sp>
      <p:sp>
        <p:nvSpPr>
          <p:cNvPr id="9" name="Slide Number Placeholder 8"/>
          <p:cNvSpPr>
            <a:spLocks noGrp="1"/>
          </p:cNvSpPr>
          <p:nvPr>
            <p:ph type="sldNum" sz="quarter" idx="12"/>
          </p:nvPr>
        </p:nvSpPr>
        <p:spPr>
          <a:xfrm>
            <a:off x="6457950" y="5296959"/>
            <a:ext cx="2057400" cy="304271"/>
          </a:xfrm>
          <a:prstGeom prst="rect">
            <a:avLst/>
          </a:prstGeom>
        </p:spPr>
        <p:txBody>
          <a:bodyPr/>
          <a:lstStyle/>
          <a:p>
            <a:fld id="{E1C2B3AC-69A5-4195-8EAD-CE4B36E0D985}" type="slidenum">
              <a:rPr lang="pl-PL" smtClean="0"/>
              <a:t>‹#›</a:t>
            </a:fld>
            <a:endParaRPr lang="pl-PL"/>
          </a:p>
        </p:txBody>
      </p:sp>
      <p:sp>
        <p:nvSpPr>
          <p:cNvPr id="12" name="Title 11">
            <a:extLst>
              <a:ext uri="{FF2B5EF4-FFF2-40B4-BE49-F238E27FC236}">
                <a16:creationId xmlns:a16="http://schemas.microsoft.com/office/drawing/2014/main" id="{54C84DEE-E915-464B-B8FA-17836A6E6EDB}"/>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7955575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ylko tytuł">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317071" y="5255990"/>
            <a:ext cx="2057400" cy="304271"/>
          </a:xfrm>
          <a:prstGeom prst="rect">
            <a:avLst/>
          </a:prstGeom>
        </p:spPr>
        <p:txBody>
          <a:bodyPr/>
          <a:lstStyle>
            <a:lvl1pPr>
              <a:defRPr>
                <a:solidFill>
                  <a:srgbClr val="F37020"/>
                </a:solidFill>
                <a:latin typeface="DINCE-Medium" panose="02000503020000020004" pitchFamily="2" charset="-18"/>
              </a:defRPr>
            </a:lvl1pPr>
          </a:lstStyle>
          <a:p>
            <a:fld id="{7B6C1163-8302-46AD-9F98-24416933323D}" type="datetimeFigureOut">
              <a:rPr lang="pl-PL" smtClean="0"/>
              <a:pPr/>
              <a:t>18.11.2024</a:t>
            </a:fld>
            <a:endParaRPr lang="pl-PL" dirty="0"/>
          </a:p>
        </p:txBody>
      </p:sp>
      <p:sp>
        <p:nvSpPr>
          <p:cNvPr id="12" name="Title 11">
            <a:extLst>
              <a:ext uri="{FF2B5EF4-FFF2-40B4-BE49-F238E27FC236}">
                <a16:creationId xmlns:a16="http://schemas.microsoft.com/office/drawing/2014/main" id="{376EEFF2-55DF-41A1-8C77-E4531AD275FF}"/>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9469036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5" name="Date Placeholder 2">
            <a:extLst>
              <a:ext uri="{FF2B5EF4-FFF2-40B4-BE49-F238E27FC236}">
                <a16:creationId xmlns:a16="http://schemas.microsoft.com/office/drawing/2014/main" id="{A139041D-CD6E-4511-97A3-6316AB8FE39F}"/>
              </a:ext>
            </a:extLst>
          </p:cNvPr>
          <p:cNvSpPr>
            <a:spLocks noGrp="1"/>
          </p:cNvSpPr>
          <p:nvPr>
            <p:ph type="dt" sz="half" idx="10"/>
          </p:nvPr>
        </p:nvSpPr>
        <p:spPr>
          <a:xfrm>
            <a:off x="317071" y="5255990"/>
            <a:ext cx="2057400" cy="304271"/>
          </a:xfrm>
          <a:prstGeom prst="rect">
            <a:avLst/>
          </a:prstGeom>
        </p:spPr>
        <p:txBody>
          <a:bodyPr/>
          <a:lstStyle>
            <a:lvl1pPr>
              <a:defRPr>
                <a:solidFill>
                  <a:srgbClr val="F37020"/>
                </a:solidFill>
                <a:latin typeface="DINCE-Medium" panose="02000503020000020004" pitchFamily="2" charset="-18"/>
              </a:defRPr>
            </a:lvl1pPr>
          </a:lstStyle>
          <a:p>
            <a:fld id="{7B6C1163-8302-46AD-9F98-24416933323D}" type="datetimeFigureOut">
              <a:rPr lang="pl-PL" smtClean="0"/>
              <a:pPr/>
              <a:t>18.11.2024</a:t>
            </a:fld>
            <a:endParaRPr lang="pl-PL" dirty="0"/>
          </a:p>
        </p:txBody>
      </p:sp>
    </p:spTree>
    <p:extLst>
      <p:ext uri="{BB962C8B-B14F-4D97-AF65-F5344CB8AC3E}">
        <p14:creationId xmlns:p14="http://schemas.microsoft.com/office/powerpoint/2010/main" val="20733221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29841" y="381000"/>
            <a:ext cx="2949178" cy="1333500"/>
          </a:xfrm>
          <a:prstGeom prst="rect">
            <a:avLst/>
          </a:prstGeom>
        </p:spPr>
        <p:txBody>
          <a:bodyPr anchor="b"/>
          <a:lstStyle>
            <a:lvl1pPr>
              <a:defRPr sz="2400"/>
            </a:lvl1pPr>
          </a:lstStyle>
          <a:p>
            <a:r>
              <a:rPr lang="pl-PL"/>
              <a:t>Kliknij, aby edytować styl</a:t>
            </a:r>
            <a:endParaRPr lang="en-US" dirty="0"/>
          </a:p>
        </p:txBody>
      </p:sp>
      <p:sp>
        <p:nvSpPr>
          <p:cNvPr id="3" name="Content Placeholder 2"/>
          <p:cNvSpPr>
            <a:spLocks noGrp="1"/>
          </p:cNvSpPr>
          <p:nvPr>
            <p:ph idx="1"/>
          </p:nvPr>
        </p:nvSpPr>
        <p:spPr>
          <a:xfrm>
            <a:off x="3887391" y="822855"/>
            <a:ext cx="4629150" cy="406135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629841" y="1714500"/>
            <a:ext cx="2949178" cy="3176323"/>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l-PL"/>
              <a:t>Edytuj style wzorca tekstu</a:t>
            </a:r>
          </a:p>
        </p:txBody>
      </p:sp>
      <p:sp>
        <p:nvSpPr>
          <p:cNvPr id="8" name="Date Placeholder 2">
            <a:extLst>
              <a:ext uri="{FF2B5EF4-FFF2-40B4-BE49-F238E27FC236}">
                <a16:creationId xmlns:a16="http://schemas.microsoft.com/office/drawing/2014/main" id="{DBB481F7-C637-4DD2-A14A-769B6F04FF0C}"/>
              </a:ext>
            </a:extLst>
          </p:cNvPr>
          <p:cNvSpPr>
            <a:spLocks noGrp="1"/>
          </p:cNvSpPr>
          <p:nvPr>
            <p:ph type="dt" sz="half" idx="10"/>
          </p:nvPr>
        </p:nvSpPr>
        <p:spPr>
          <a:xfrm>
            <a:off x="317071" y="5255990"/>
            <a:ext cx="2057400" cy="304271"/>
          </a:xfrm>
          <a:prstGeom prst="rect">
            <a:avLst/>
          </a:prstGeom>
        </p:spPr>
        <p:txBody>
          <a:bodyPr/>
          <a:lstStyle>
            <a:lvl1pPr>
              <a:defRPr>
                <a:solidFill>
                  <a:srgbClr val="F37020"/>
                </a:solidFill>
                <a:latin typeface="DINCE-Medium" panose="02000503020000020004" pitchFamily="2" charset="-18"/>
              </a:defRPr>
            </a:lvl1pPr>
          </a:lstStyle>
          <a:p>
            <a:fld id="{7B6C1163-8302-46AD-9F98-24416933323D}" type="datetimeFigureOut">
              <a:rPr lang="pl-PL" smtClean="0"/>
              <a:pPr/>
              <a:t>18.11.2024</a:t>
            </a:fld>
            <a:endParaRPr lang="pl-PL" dirty="0"/>
          </a:p>
        </p:txBody>
      </p:sp>
    </p:spTree>
    <p:extLst>
      <p:ext uri="{BB962C8B-B14F-4D97-AF65-F5344CB8AC3E}">
        <p14:creationId xmlns:p14="http://schemas.microsoft.com/office/powerpoint/2010/main" val="35779689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29841" y="381000"/>
            <a:ext cx="2949178" cy="1333500"/>
          </a:xfrm>
          <a:prstGeom prst="rect">
            <a:avLst/>
          </a:prstGeom>
        </p:spPr>
        <p:txBody>
          <a:bodyPr anchor="b"/>
          <a:lstStyle>
            <a:lvl1pPr>
              <a:defRPr sz="2400">
                <a:latin typeface="DINCE-Bold" panose="02000503030000020004" pitchFamily="2" charset="-18"/>
              </a:defRPr>
            </a:lvl1pPr>
          </a:lstStyle>
          <a:p>
            <a:r>
              <a:rPr lang="pl-PL" dirty="0"/>
              <a:t>Kliknij, aby edytować styl</a:t>
            </a:r>
            <a:endParaRPr lang="en-US" dirty="0"/>
          </a:p>
        </p:txBody>
      </p:sp>
      <p:sp>
        <p:nvSpPr>
          <p:cNvPr id="3" name="Picture Placeholder 2"/>
          <p:cNvSpPr>
            <a:spLocks noGrp="1" noChangeAspect="1"/>
          </p:cNvSpPr>
          <p:nvPr>
            <p:ph type="pic" idx="1"/>
          </p:nvPr>
        </p:nvSpPr>
        <p:spPr>
          <a:xfrm>
            <a:off x="3887391" y="822855"/>
            <a:ext cx="4629150" cy="4061354"/>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4" name="Text Placeholder 3"/>
          <p:cNvSpPr>
            <a:spLocks noGrp="1"/>
          </p:cNvSpPr>
          <p:nvPr>
            <p:ph type="body" sz="half" idx="2"/>
          </p:nvPr>
        </p:nvSpPr>
        <p:spPr>
          <a:xfrm>
            <a:off x="629841" y="1714500"/>
            <a:ext cx="2949178" cy="3176323"/>
          </a:xfrm>
        </p:spPr>
        <p:txBody>
          <a:bodyPr/>
          <a:lstStyle>
            <a:lvl1pPr marL="0" indent="0">
              <a:buNone/>
              <a:defRPr sz="1200">
                <a:latin typeface="DINCE-Regular" panose="02000503020000020003" pitchFamily="2" charset="-18"/>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l-PL"/>
              <a:t>Edytuj style wzorca tekstu</a:t>
            </a:r>
          </a:p>
        </p:txBody>
      </p:sp>
      <p:sp>
        <p:nvSpPr>
          <p:cNvPr id="8" name="Date Placeholder 2">
            <a:extLst>
              <a:ext uri="{FF2B5EF4-FFF2-40B4-BE49-F238E27FC236}">
                <a16:creationId xmlns:a16="http://schemas.microsoft.com/office/drawing/2014/main" id="{F5B98E31-5B11-42CD-BBA1-3BB902DCF1D5}"/>
              </a:ext>
            </a:extLst>
          </p:cNvPr>
          <p:cNvSpPr>
            <a:spLocks noGrp="1"/>
          </p:cNvSpPr>
          <p:nvPr>
            <p:ph type="dt" sz="half" idx="10"/>
          </p:nvPr>
        </p:nvSpPr>
        <p:spPr>
          <a:xfrm>
            <a:off x="317071" y="5255990"/>
            <a:ext cx="2057400" cy="304271"/>
          </a:xfrm>
          <a:prstGeom prst="rect">
            <a:avLst/>
          </a:prstGeom>
        </p:spPr>
        <p:txBody>
          <a:bodyPr/>
          <a:lstStyle>
            <a:lvl1pPr>
              <a:defRPr>
                <a:solidFill>
                  <a:srgbClr val="F37020"/>
                </a:solidFill>
                <a:latin typeface="DINCE-Medium" panose="02000503020000020004" pitchFamily="2" charset="-18"/>
              </a:defRPr>
            </a:lvl1pPr>
          </a:lstStyle>
          <a:p>
            <a:fld id="{7B6C1163-8302-46AD-9F98-24416933323D}" type="datetimeFigureOut">
              <a:rPr lang="pl-PL" smtClean="0"/>
              <a:pPr/>
              <a:t>18.11.2024</a:t>
            </a:fld>
            <a:endParaRPr lang="pl-PL" dirty="0"/>
          </a:p>
        </p:txBody>
      </p:sp>
    </p:spTree>
    <p:extLst>
      <p:ext uri="{BB962C8B-B14F-4D97-AF65-F5344CB8AC3E}">
        <p14:creationId xmlns:p14="http://schemas.microsoft.com/office/powerpoint/2010/main" val="1173518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Title Slide with Image">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0" y="1143000"/>
            <a:ext cx="9144001" cy="4572000"/>
          </a:xfrm>
          <a:solidFill>
            <a:schemeClr val="bg1">
              <a:lumMod val="50000"/>
            </a:schemeClr>
          </a:solidFill>
        </p:spPr>
        <p:txBody>
          <a:bodyPr anchor="ctr"/>
          <a:lstStyle>
            <a:lvl1pPr marL="0" indent="0" algn="ctr">
              <a:buNone/>
              <a:defRPr/>
            </a:lvl1pPr>
          </a:lstStyle>
          <a:p>
            <a:r>
              <a:rPr lang="en-US"/>
              <a:t>Click icon to add picture</a:t>
            </a:r>
            <a:endParaRPr lang="en-US" dirty="0"/>
          </a:p>
        </p:txBody>
      </p:sp>
      <p:sp>
        <p:nvSpPr>
          <p:cNvPr id="2" name="Title 1"/>
          <p:cNvSpPr>
            <a:spLocks noGrp="1"/>
          </p:cNvSpPr>
          <p:nvPr>
            <p:ph type="ctrTitle" hasCustomPrompt="1"/>
          </p:nvPr>
        </p:nvSpPr>
        <p:spPr>
          <a:xfrm>
            <a:off x="457200" y="1600200"/>
            <a:ext cx="6248400" cy="1066800"/>
          </a:xfrm>
        </p:spPr>
        <p:txBody>
          <a:bodyPr lIns="0" tIns="0" rIns="0" bIns="0">
            <a:normAutofit/>
          </a:bodyPr>
          <a:lstStyle>
            <a:lvl1pPr>
              <a:defRPr sz="2600" b="1" i="0">
                <a:solidFill>
                  <a:schemeClr val="bg1"/>
                </a:solidFill>
                <a:latin typeface="Calibri"/>
                <a:cs typeface="Calibri"/>
              </a:defRPr>
            </a:lvl1pPr>
          </a:lstStyle>
          <a:p>
            <a:r>
              <a:rPr lang="en-US" dirty="0"/>
              <a:t>Click To Add Title</a:t>
            </a:r>
          </a:p>
        </p:txBody>
      </p:sp>
      <p:sp>
        <p:nvSpPr>
          <p:cNvPr id="3" name="Subtitle 2"/>
          <p:cNvSpPr>
            <a:spLocks noGrp="1"/>
          </p:cNvSpPr>
          <p:nvPr>
            <p:ph type="subTitle" idx="1" hasCustomPrompt="1"/>
          </p:nvPr>
        </p:nvSpPr>
        <p:spPr>
          <a:xfrm>
            <a:off x="457200" y="2666378"/>
            <a:ext cx="6248400" cy="609600"/>
          </a:xfrm>
        </p:spPr>
        <p:txBody>
          <a:bodyPr lIns="0" tIns="0" rIns="0" bIns="0" anchor="b">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 y="3"/>
            <a:ext cx="2425816" cy="1142993"/>
          </a:xfrm>
          <a:prstGeom prst="rect">
            <a:avLst/>
          </a:prstGeom>
        </p:spPr>
      </p:pic>
      <p:grpSp>
        <p:nvGrpSpPr>
          <p:cNvPr id="13" name="Group 12"/>
          <p:cNvGrpSpPr/>
          <p:nvPr userDrawn="1"/>
        </p:nvGrpSpPr>
        <p:grpSpPr>
          <a:xfrm flipV="1">
            <a:off x="2049644" y="-2"/>
            <a:ext cx="7094356" cy="1143001"/>
            <a:chOff x="970331" y="0"/>
            <a:chExt cx="2797210" cy="450670"/>
          </a:xfrm>
          <a:solidFill>
            <a:srgbClr val="C5CBDD"/>
          </a:solidFill>
        </p:grpSpPr>
        <p:sp>
          <p:nvSpPr>
            <p:cNvPr id="15" name="Rectangle 14"/>
            <p:cNvSpPr/>
            <p:nvPr userDrawn="1"/>
          </p:nvSpPr>
          <p:spPr>
            <a:xfrm>
              <a:off x="1235075" y="1"/>
              <a:ext cx="2532466" cy="45066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a typeface="+mn-ea"/>
                <a:cs typeface="+mn-cs"/>
              </a:endParaRPr>
            </a:p>
          </p:txBody>
        </p:sp>
        <p:sp>
          <p:nvSpPr>
            <p:cNvPr id="16" name="Trapezoid 15"/>
            <p:cNvSpPr/>
            <p:nvPr userDrawn="1"/>
          </p:nvSpPr>
          <p:spPr>
            <a:xfrm>
              <a:off x="970331" y="0"/>
              <a:ext cx="538043" cy="450669"/>
            </a:xfrm>
            <a:prstGeom prst="trapezoid">
              <a:avLst>
                <a:gd name="adj" fmla="val 32923"/>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grpSp>
      <p:sp>
        <p:nvSpPr>
          <p:cNvPr id="19" name="Isosceles Triangle 18"/>
          <p:cNvSpPr/>
          <p:nvPr userDrawn="1"/>
        </p:nvSpPr>
        <p:spPr>
          <a:xfrm flipV="1">
            <a:off x="2049644" y="1"/>
            <a:ext cx="376170" cy="571498"/>
          </a:xfrm>
          <a:prstGeom prst="triangle">
            <a:avLst/>
          </a:prstGeom>
          <a:solidFill>
            <a:srgbClr val="E1DBD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892903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lain">
    <p:spTree>
      <p:nvGrpSpPr>
        <p:cNvPr id="1" name=""/>
        <p:cNvGrpSpPr/>
        <p:nvPr/>
      </p:nvGrpSpPr>
      <p:grpSpPr>
        <a:xfrm>
          <a:off x="0" y="0"/>
          <a:ext cx="0" cy="0"/>
          <a:chOff x="0" y="0"/>
          <a:chExt cx="0" cy="0"/>
        </a:xfrm>
      </p:grpSpPr>
      <p:sp>
        <p:nvSpPr>
          <p:cNvPr id="6" name="Rectangle 5"/>
          <p:cNvSpPr/>
          <p:nvPr userDrawn="1"/>
        </p:nvSpPr>
        <p:spPr>
          <a:xfrm>
            <a:off x="0" y="1143000"/>
            <a:ext cx="9144001" cy="4572000"/>
          </a:xfrm>
          <a:prstGeom prst="rect">
            <a:avLst/>
          </a:prstGeom>
          <a:solidFill>
            <a:srgbClr val="F0EDE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457200" y="1600200"/>
            <a:ext cx="6248400" cy="1066800"/>
          </a:xfrm>
        </p:spPr>
        <p:txBody>
          <a:bodyPr lIns="0" tIns="0" rIns="0" bIns="0">
            <a:normAutofit/>
          </a:bodyPr>
          <a:lstStyle>
            <a:lvl1pPr>
              <a:defRPr sz="2600" b="1" i="0">
                <a:solidFill>
                  <a:schemeClr val="tx1"/>
                </a:solidFill>
                <a:latin typeface="Calibri"/>
                <a:cs typeface="Calibri"/>
              </a:defRPr>
            </a:lvl1pPr>
          </a:lstStyle>
          <a:p>
            <a:r>
              <a:rPr lang="en-US" dirty="0"/>
              <a:t>Click To Add Title</a:t>
            </a:r>
          </a:p>
        </p:txBody>
      </p:sp>
      <p:sp>
        <p:nvSpPr>
          <p:cNvPr id="3" name="Subtitle 2"/>
          <p:cNvSpPr>
            <a:spLocks noGrp="1"/>
          </p:cNvSpPr>
          <p:nvPr>
            <p:ph type="subTitle" idx="1" hasCustomPrompt="1"/>
          </p:nvPr>
        </p:nvSpPr>
        <p:spPr>
          <a:xfrm>
            <a:off x="457200" y="2666378"/>
            <a:ext cx="6248400" cy="609600"/>
          </a:xfrm>
        </p:spPr>
        <p:txBody>
          <a:bodyPr lIns="0" tIns="0" rIns="0" bIns="0" anchor="b">
            <a:normAutofit/>
          </a:bodyPr>
          <a:lstStyle>
            <a:lvl1pPr marL="0" indent="0" algn="l">
              <a:buNone/>
              <a:defRPr sz="1600">
                <a:solidFill>
                  <a:srgbClr val="0E1D5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 y="3"/>
            <a:ext cx="2425816" cy="1142993"/>
          </a:xfrm>
          <a:prstGeom prst="rect">
            <a:avLst/>
          </a:prstGeom>
        </p:spPr>
      </p:pic>
      <p:grpSp>
        <p:nvGrpSpPr>
          <p:cNvPr id="12" name="Group 11"/>
          <p:cNvGrpSpPr/>
          <p:nvPr userDrawn="1"/>
        </p:nvGrpSpPr>
        <p:grpSpPr>
          <a:xfrm flipV="1">
            <a:off x="2049644" y="-2"/>
            <a:ext cx="7094356" cy="1143001"/>
            <a:chOff x="970331" y="0"/>
            <a:chExt cx="2797210" cy="450670"/>
          </a:xfrm>
          <a:solidFill>
            <a:srgbClr val="C5CBDD"/>
          </a:solidFill>
        </p:grpSpPr>
        <p:sp>
          <p:nvSpPr>
            <p:cNvPr id="15" name="Rectangle 14"/>
            <p:cNvSpPr/>
            <p:nvPr userDrawn="1"/>
          </p:nvSpPr>
          <p:spPr>
            <a:xfrm>
              <a:off x="1235075" y="1"/>
              <a:ext cx="2532466" cy="45066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Trapezoid 15"/>
            <p:cNvSpPr/>
            <p:nvPr userDrawn="1"/>
          </p:nvSpPr>
          <p:spPr>
            <a:xfrm>
              <a:off x="970331" y="0"/>
              <a:ext cx="538043" cy="450669"/>
            </a:xfrm>
            <a:prstGeom prst="trapezoid">
              <a:avLst>
                <a:gd name="adj" fmla="val 32923"/>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3" name="Isosceles Triangle 12"/>
          <p:cNvSpPr/>
          <p:nvPr userDrawn="1"/>
        </p:nvSpPr>
        <p:spPr>
          <a:xfrm flipV="1">
            <a:off x="2049644" y="1"/>
            <a:ext cx="376170" cy="571498"/>
          </a:xfrm>
          <a:prstGeom prst="triangle">
            <a:avLst/>
          </a:prstGeom>
          <a:solidFill>
            <a:srgbClr val="E1DBD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3553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rgbClr val="DDE0EA"/>
        </a:solidFill>
        <a:effectLst/>
      </p:bgPr>
    </p:bg>
    <p:spTree>
      <p:nvGrpSpPr>
        <p:cNvPr id="1" name=""/>
        <p:cNvGrpSpPr/>
        <p:nvPr/>
      </p:nvGrpSpPr>
      <p:grpSpPr>
        <a:xfrm>
          <a:off x="0" y="0"/>
          <a:ext cx="0" cy="0"/>
          <a:chOff x="0" y="0"/>
          <a:chExt cx="0" cy="0"/>
        </a:xfrm>
      </p:grpSpPr>
      <p:sp>
        <p:nvSpPr>
          <p:cNvPr id="8" name="Rectangle 7"/>
          <p:cNvSpPr/>
          <p:nvPr userDrawn="1"/>
        </p:nvSpPr>
        <p:spPr>
          <a:xfrm>
            <a:off x="0" y="0"/>
            <a:ext cx="9144001" cy="5715000"/>
          </a:xfrm>
          <a:prstGeom prst="rect">
            <a:avLst/>
          </a:prstGeom>
          <a:solidFill>
            <a:srgbClr val="C5CBD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9" name="Group 8"/>
          <p:cNvGrpSpPr/>
          <p:nvPr userDrawn="1"/>
        </p:nvGrpSpPr>
        <p:grpSpPr>
          <a:xfrm flipV="1">
            <a:off x="808144" y="-2"/>
            <a:ext cx="8335856" cy="450669"/>
            <a:chOff x="970331" y="0"/>
            <a:chExt cx="8335874" cy="450670"/>
          </a:xfrm>
          <a:solidFill>
            <a:srgbClr val="DDE0EA"/>
          </a:solidFill>
        </p:grpSpPr>
        <p:sp>
          <p:nvSpPr>
            <p:cNvPr id="10" name="Rectangle 9"/>
            <p:cNvSpPr/>
            <p:nvPr userDrawn="1"/>
          </p:nvSpPr>
          <p:spPr>
            <a:xfrm>
              <a:off x="1235075" y="1"/>
              <a:ext cx="8071130" cy="45066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rapezoid 12"/>
            <p:cNvSpPr/>
            <p:nvPr userDrawn="1"/>
          </p:nvSpPr>
          <p:spPr>
            <a:xfrm>
              <a:off x="970331" y="0"/>
              <a:ext cx="538043" cy="450669"/>
            </a:xfrm>
            <a:prstGeom prst="trapezoid">
              <a:avLst>
                <a:gd name="adj" fmla="val 32923"/>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1" name="Title 1"/>
          <p:cNvSpPr>
            <a:spLocks noGrp="1"/>
          </p:cNvSpPr>
          <p:nvPr>
            <p:ph type="title" hasCustomPrompt="1"/>
          </p:nvPr>
        </p:nvSpPr>
        <p:spPr>
          <a:xfrm>
            <a:off x="970331" y="1976903"/>
            <a:ext cx="6332169" cy="1524000"/>
          </a:xfrm>
        </p:spPr>
        <p:txBody>
          <a:bodyPr lIns="0" rIns="0" anchor="t">
            <a:normAutofit/>
          </a:bodyPr>
          <a:lstStyle>
            <a:lvl1pPr algn="l">
              <a:lnSpc>
                <a:spcPct val="80000"/>
              </a:lnSpc>
              <a:defRPr sz="4000" b="1" cap="all">
                <a:solidFill>
                  <a:srgbClr val="0F1541"/>
                </a:solidFill>
              </a:defRPr>
            </a:lvl1pPr>
          </a:lstStyle>
          <a:p>
            <a:r>
              <a:rPr lang="en-US" dirty="0"/>
              <a:t>Click to add title</a:t>
            </a:r>
          </a:p>
        </p:txBody>
      </p:sp>
      <p:sp>
        <p:nvSpPr>
          <p:cNvPr id="12" name="Text Placeholder 2"/>
          <p:cNvSpPr>
            <a:spLocks noGrp="1"/>
          </p:cNvSpPr>
          <p:nvPr>
            <p:ph type="body" idx="1" hasCustomPrompt="1"/>
          </p:nvPr>
        </p:nvSpPr>
        <p:spPr>
          <a:xfrm>
            <a:off x="970331" y="3653303"/>
            <a:ext cx="6332169" cy="609600"/>
          </a:xfrm>
        </p:spPr>
        <p:txBody>
          <a:bodyPr lIns="0" rIns="0" anchor="b"/>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add subtitle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eneral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00433A8-B688-449B-9BF8-ABB176901726}" type="slidenum">
              <a:rPr lang="en-US" smtClean="0"/>
              <a:pPr/>
              <a:t>‹#›</a:t>
            </a:fld>
            <a:endParaRPr lang="en-US" dirty="0"/>
          </a:p>
        </p:txBody>
      </p:sp>
      <p:sp>
        <p:nvSpPr>
          <p:cNvPr id="7" name="Content Placeholder 6"/>
          <p:cNvSpPr>
            <a:spLocks noGrp="1"/>
          </p:cNvSpPr>
          <p:nvPr>
            <p:ph sz="quarter" idx="13" hasCustomPrompt="1"/>
          </p:nvPr>
        </p:nvSpPr>
        <p:spPr>
          <a:xfrm>
            <a:off x="970330" y="1371599"/>
            <a:ext cx="7716470" cy="3976777"/>
          </a:xfrm>
        </p:spPr>
        <p:txBody>
          <a:bodyPr/>
          <a:lstStyle/>
          <a:p>
            <a:pPr lvl="0"/>
            <a:r>
              <a:rPr lang="en-US" dirty="0"/>
              <a:t>Click to insert text or media</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43214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Column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7" name="Content Placeholder 6"/>
          <p:cNvSpPr>
            <a:spLocks noGrp="1"/>
          </p:cNvSpPr>
          <p:nvPr>
            <p:ph sz="quarter" idx="13" hasCustomPrompt="1"/>
          </p:nvPr>
        </p:nvSpPr>
        <p:spPr>
          <a:xfrm>
            <a:off x="970330" y="1371599"/>
            <a:ext cx="3698826" cy="3971985"/>
          </a:xfrm>
        </p:spPr>
        <p:txBody>
          <a:bodyPr/>
          <a:lstStyle/>
          <a:p>
            <a:pPr lvl="0"/>
            <a:r>
              <a:rPr lang="en-US" dirty="0"/>
              <a:t>Click to insert text or media</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6"/>
          <p:cNvSpPr>
            <a:spLocks noGrp="1"/>
          </p:cNvSpPr>
          <p:nvPr>
            <p:ph sz="quarter" idx="14" hasCustomPrompt="1"/>
          </p:nvPr>
        </p:nvSpPr>
        <p:spPr>
          <a:xfrm>
            <a:off x="4987973" y="1371599"/>
            <a:ext cx="3698826" cy="3971985"/>
          </a:xfrm>
        </p:spPr>
        <p:txBody>
          <a:bodyPr/>
          <a:lstStyle/>
          <a:p>
            <a:pPr lvl="0"/>
            <a:r>
              <a:rPr lang="en-US" dirty="0"/>
              <a:t>Click to insert text or media</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3"/>
          <p:cNvSpPr>
            <a:spLocks noGrp="1"/>
          </p:cNvSpPr>
          <p:nvPr>
            <p:ph type="dt" sz="half" idx="2"/>
          </p:nvPr>
        </p:nvSpPr>
        <p:spPr>
          <a:xfrm>
            <a:off x="4987973" y="5444226"/>
            <a:ext cx="2386688" cy="270774"/>
          </a:xfrm>
          <a:prstGeom prst="rect">
            <a:avLst/>
          </a:prstGeom>
        </p:spPr>
        <p:txBody>
          <a:bodyPr vert="horz" lIns="0" tIns="0" rIns="0" bIns="0" rtlCol="0" anchor="t"/>
          <a:lstStyle>
            <a:lvl1pPr algn="l">
              <a:defRPr sz="800">
                <a:solidFill>
                  <a:srgbClr val="0F1541"/>
                </a:solidFill>
                <a:latin typeface="Calibri"/>
                <a:cs typeface="Calibri"/>
              </a:defRPr>
            </a:lvl1pPr>
          </a:lstStyle>
          <a:p>
            <a:endParaRPr lang="en-US" dirty="0"/>
          </a:p>
        </p:txBody>
      </p:sp>
      <p:sp>
        <p:nvSpPr>
          <p:cNvPr id="11" name="Footer Placeholder 4"/>
          <p:cNvSpPr>
            <a:spLocks noGrp="1"/>
          </p:cNvSpPr>
          <p:nvPr>
            <p:ph type="ftr" sz="quarter" idx="3"/>
          </p:nvPr>
        </p:nvSpPr>
        <p:spPr>
          <a:xfrm>
            <a:off x="970330" y="5444226"/>
            <a:ext cx="3698826" cy="270774"/>
          </a:xfrm>
          <a:prstGeom prst="rect">
            <a:avLst/>
          </a:prstGeom>
        </p:spPr>
        <p:txBody>
          <a:bodyPr vert="horz" lIns="0" tIns="0" rIns="0" bIns="0" rtlCol="0" anchor="t"/>
          <a:lstStyle>
            <a:lvl1pPr algn="l">
              <a:defRPr sz="800">
                <a:solidFill>
                  <a:srgbClr val="0F1541"/>
                </a:solidFill>
                <a:latin typeface="Calibri"/>
                <a:cs typeface="Calibri"/>
              </a:defRPr>
            </a:lvl1pPr>
          </a:lstStyle>
          <a:p>
            <a:endParaRPr lang="en-US" dirty="0"/>
          </a:p>
        </p:txBody>
      </p:sp>
      <p:sp>
        <p:nvSpPr>
          <p:cNvPr id="12" name="Slide Number Placeholder 5"/>
          <p:cNvSpPr>
            <a:spLocks noGrp="1"/>
          </p:cNvSpPr>
          <p:nvPr>
            <p:ph type="sldNum" sz="quarter" idx="4"/>
          </p:nvPr>
        </p:nvSpPr>
        <p:spPr>
          <a:xfrm>
            <a:off x="8230913" y="5444226"/>
            <a:ext cx="455887" cy="270774"/>
          </a:xfrm>
          <a:prstGeom prst="rect">
            <a:avLst/>
          </a:prstGeom>
        </p:spPr>
        <p:txBody>
          <a:bodyPr vert="horz" lIns="0" tIns="0" rIns="0" bIns="0" rtlCol="0" anchor="t"/>
          <a:lstStyle>
            <a:lvl1pPr algn="r">
              <a:defRPr sz="800">
                <a:solidFill>
                  <a:srgbClr val="0F1541"/>
                </a:solidFill>
                <a:latin typeface="Calibri"/>
                <a:cs typeface="Calibri"/>
              </a:defRPr>
            </a:lvl1pPr>
          </a:lstStyle>
          <a:p>
            <a:fld id="{300433A8-B688-449B-9BF8-ABB176901726}" type="slidenum">
              <a:rPr lang="en-US" smtClean="0"/>
              <a:pPr/>
              <a:t>‹#›</a:t>
            </a:fld>
            <a:endParaRPr lang="en-US" dirty="0"/>
          </a:p>
        </p:txBody>
      </p:sp>
    </p:spTree>
    <p:extLst>
      <p:ext uri="{BB962C8B-B14F-4D97-AF65-F5344CB8AC3E}">
        <p14:creationId xmlns:p14="http://schemas.microsoft.com/office/powerpoint/2010/main" val="3091175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with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00433A8-B688-449B-9BF8-ABB176901726}" type="slidenum">
              <a:rPr lang="en-US" smtClean="0"/>
              <a:pPr/>
              <a:t>‹#›</a:t>
            </a:fld>
            <a:endParaRPr lang="en-US" dirty="0"/>
          </a:p>
        </p:txBody>
      </p:sp>
      <p:sp>
        <p:nvSpPr>
          <p:cNvPr id="8" name="Text Placeholder 7"/>
          <p:cNvSpPr>
            <a:spLocks noGrp="1"/>
          </p:cNvSpPr>
          <p:nvPr>
            <p:ph type="body" sz="quarter" idx="14" hasCustomPrompt="1"/>
          </p:nvPr>
        </p:nvSpPr>
        <p:spPr>
          <a:xfrm>
            <a:off x="6865460" y="1371599"/>
            <a:ext cx="1821340" cy="3971985"/>
          </a:xfrm>
        </p:spPr>
        <p:txBody>
          <a:bodyPr>
            <a:normAutofit/>
          </a:bodyPr>
          <a:lstStyle>
            <a:lvl1pPr marL="0" indent="0">
              <a:lnSpc>
                <a:spcPct val="100000"/>
              </a:lnSpc>
              <a:buNone/>
              <a:defRPr sz="1200"/>
            </a:lvl1pPr>
            <a:lvl2pPr marL="114300" indent="0">
              <a:buNone/>
              <a:defRPr/>
            </a:lvl2pPr>
            <a:lvl3pPr marL="230187" indent="0">
              <a:buNone/>
              <a:defRPr/>
            </a:lvl3pPr>
            <a:lvl4pPr marL="344488" indent="0">
              <a:buNone/>
              <a:defRPr/>
            </a:lvl4pPr>
            <a:lvl5pPr marL="458788" indent="0">
              <a:buNone/>
              <a:defRPr/>
            </a:lvl5pPr>
          </a:lstStyle>
          <a:p>
            <a:pPr lvl="0"/>
            <a:r>
              <a:rPr lang="en-US" dirty="0"/>
              <a:t>Click to insert Supporting Text</a:t>
            </a:r>
          </a:p>
        </p:txBody>
      </p:sp>
      <p:sp>
        <p:nvSpPr>
          <p:cNvPr id="10" name="Picture Placeholder 9"/>
          <p:cNvSpPr>
            <a:spLocks noGrp="1"/>
          </p:cNvSpPr>
          <p:nvPr>
            <p:ph type="pic" sz="quarter" idx="15"/>
          </p:nvPr>
        </p:nvSpPr>
        <p:spPr>
          <a:xfrm>
            <a:off x="970330" y="1371599"/>
            <a:ext cx="5704157" cy="3971985"/>
          </a:xfrm>
          <a:solidFill>
            <a:schemeClr val="bg1">
              <a:lumMod val="50000"/>
            </a:schemeClr>
          </a:solidFill>
        </p:spPr>
        <p:txBody>
          <a:bodyPr anchor="ctr"/>
          <a:lstStyle>
            <a:lvl1pPr marL="0" indent="0" algn="ctr">
              <a:buNone/>
              <a:defRPr>
                <a:solidFill>
                  <a:schemeClr val="bg1"/>
                </a:solidFill>
              </a:defRPr>
            </a:lvl1pPr>
          </a:lstStyle>
          <a:p>
            <a:r>
              <a:rPr lang="en-US"/>
              <a:t>Click icon to add picture</a:t>
            </a:r>
            <a:endParaRPr lang="en-US" dirty="0"/>
          </a:p>
        </p:txBody>
      </p:sp>
    </p:spTree>
    <p:extLst>
      <p:ext uri="{BB962C8B-B14F-4D97-AF65-F5344CB8AC3E}">
        <p14:creationId xmlns:p14="http://schemas.microsoft.com/office/powerpoint/2010/main" val="4146052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with Image">
    <p:spTree>
      <p:nvGrpSpPr>
        <p:cNvPr id="1" name=""/>
        <p:cNvGrpSpPr/>
        <p:nvPr/>
      </p:nvGrpSpPr>
      <p:grpSpPr>
        <a:xfrm>
          <a:off x="0" y="0"/>
          <a:ext cx="0" cy="0"/>
          <a:chOff x="0" y="0"/>
          <a:chExt cx="0" cy="0"/>
        </a:xfrm>
      </p:grpSpPr>
      <p:sp>
        <p:nvSpPr>
          <p:cNvPr id="10" name="Picture Placeholder 9"/>
          <p:cNvSpPr>
            <a:spLocks noGrp="1"/>
          </p:cNvSpPr>
          <p:nvPr>
            <p:ph type="pic" sz="quarter" idx="15"/>
          </p:nvPr>
        </p:nvSpPr>
        <p:spPr>
          <a:xfrm>
            <a:off x="6401156" y="1371599"/>
            <a:ext cx="2285644" cy="3971985"/>
          </a:xfrm>
          <a:solidFill>
            <a:schemeClr val="bg1">
              <a:lumMod val="50000"/>
            </a:schemeClr>
          </a:solidFill>
        </p:spPr>
        <p:txBody>
          <a:bodyPr anchor="ctr"/>
          <a:lstStyle>
            <a:lvl1pPr marL="0" indent="0" algn="ctr">
              <a:buNone/>
              <a:defRPr>
                <a:solidFill>
                  <a:schemeClr val="bg1"/>
                </a:solidFill>
              </a:defRPr>
            </a:lvl1pPr>
          </a:lstStyle>
          <a:p>
            <a:r>
              <a:rPr lang="en-US"/>
              <a:t>Click icon to add picture</a:t>
            </a:r>
            <a:endParaRPr lang="en-US" dirty="0"/>
          </a:p>
        </p:txBody>
      </p:sp>
      <p:sp>
        <p:nvSpPr>
          <p:cNvPr id="2" name="Title 1"/>
          <p:cNvSpPr>
            <a:spLocks noGrp="1"/>
          </p:cNvSpPr>
          <p:nvPr>
            <p:ph type="title" hasCustomPrompt="1"/>
          </p:nvPr>
        </p:nvSpPr>
        <p:spPr/>
        <p:txBody>
          <a:bodyPr/>
          <a:lstStyle/>
          <a:p>
            <a:r>
              <a:rPr lang="en-US" dirty="0"/>
              <a:t>Click To Add Title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00433A8-B688-449B-9BF8-ABB176901726}" type="slidenum">
              <a:rPr lang="en-US" smtClean="0"/>
              <a:pPr/>
              <a:t>‹#›</a:t>
            </a:fld>
            <a:endParaRPr lang="en-US" dirty="0"/>
          </a:p>
        </p:txBody>
      </p:sp>
      <p:sp>
        <p:nvSpPr>
          <p:cNvPr id="8" name="Text Placeholder 7"/>
          <p:cNvSpPr>
            <a:spLocks noGrp="1"/>
          </p:cNvSpPr>
          <p:nvPr>
            <p:ph type="body" sz="quarter" idx="14" hasCustomPrompt="1"/>
          </p:nvPr>
        </p:nvSpPr>
        <p:spPr>
          <a:xfrm>
            <a:off x="970330" y="1371599"/>
            <a:ext cx="5254282" cy="3971985"/>
          </a:xfrm>
        </p:spPr>
        <p:txBody>
          <a:bodyPr/>
          <a:lstStyle>
            <a:lvl1pPr marL="0" indent="0">
              <a:buNone/>
              <a:defRPr/>
            </a:lvl1pPr>
            <a:lvl2pPr marL="114300" indent="0">
              <a:buNone/>
              <a:defRPr/>
            </a:lvl2pPr>
            <a:lvl3pPr marL="230187" indent="0">
              <a:buNone/>
              <a:defRPr/>
            </a:lvl3pPr>
            <a:lvl4pPr marL="344488" indent="0">
              <a:buNone/>
              <a:defRPr/>
            </a:lvl4pPr>
            <a:lvl5pPr marL="458788" indent="0">
              <a:buNone/>
              <a:defRPr/>
            </a:lvl5pPr>
          </a:lstStyle>
          <a:p>
            <a:pPr lvl="0"/>
            <a:r>
              <a:rPr lang="en-US" dirty="0"/>
              <a:t>Click to insert Text</a:t>
            </a:r>
          </a:p>
        </p:txBody>
      </p:sp>
    </p:spTree>
    <p:extLst>
      <p:ext uri="{BB962C8B-B14F-4D97-AF65-F5344CB8AC3E}">
        <p14:creationId xmlns:p14="http://schemas.microsoft.com/office/powerpoint/2010/main" val="3935937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00433A8-B688-449B-9BF8-ABB176901726}" type="slidenum">
              <a:rPr lang="en-US" smtClean="0"/>
              <a:pPr/>
              <a:t>‹#›</a:t>
            </a:fld>
            <a:endParaRPr lang="en-US" dirty="0"/>
          </a:p>
        </p:txBody>
      </p:sp>
      <p:sp>
        <p:nvSpPr>
          <p:cNvPr id="10" name="Picture Placeholder 9"/>
          <p:cNvSpPr>
            <a:spLocks noGrp="1"/>
          </p:cNvSpPr>
          <p:nvPr>
            <p:ph type="pic" sz="quarter" idx="15"/>
          </p:nvPr>
        </p:nvSpPr>
        <p:spPr>
          <a:xfrm>
            <a:off x="0" y="1371599"/>
            <a:ext cx="9144000" cy="3976778"/>
          </a:xfrm>
          <a:solidFill>
            <a:schemeClr val="bg1">
              <a:lumMod val="50000"/>
            </a:schemeClr>
          </a:solidFill>
        </p:spPr>
        <p:txBody>
          <a:bodyPr anchor="ctr"/>
          <a:lstStyle>
            <a:lvl1pPr marL="0" indent="0" algn="ctr">
              <a:buNone/>
              <a:defRPr>
                <a:solidFill>
                  <a:schemeClr val="bg1"/>
                </a:solidFill>
              </a:defRPr>
            </a:lvl1pPr>
          </a:lstStyle>
          <a:p>
            <a:r>
              <a:rPr lang="en-US"/>
              <a:t>Click icon to add picture</a:t>
            </a:r>
            <a:endParaRPr lang="en-US" dirty="0"/>
          </a:p>
        </p:txBody>
      </p:sp>
    </p:spTree>
    <p:extLst>
      <p:ext uri="{BB962C8B-B14F-4D97-AF65-F5344CB8AC3E}">
        <p14:creationId xmlns:p14="http://schemas.microsoft.com/office/powerpoint/2010/main" val="10515890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ank You">
    <p:bg>
      <p:bgPr>
        <a:solidFill>
          <a:srgbClr val="E1DBD4"/>
        </a:solidFill>
        <a:effectLst/>
      </p:bgPr>
    </p:bg>
    <p:spTree>
      <p:nvGrpSpPr>
        <p:cNvPr id="1" name=""/>
        <p:cNvGrpSpPr/>
        <p:nvPr/>
      </p:nvGrpSpPr>
      <p:grpSpPr>
        <a:xfrm>
          <a:off x="0" y="0"/>
          <a:ext cx="0" cy="0"/>
          <a:chOff x="0" y="0"/>
          <a:chExt cx="0" cy="0"/>
        </a:xfrm>
      </p:grpSpPr>
      <p:sp>
        <p:nvSpPr>
          <p:cNvPr id="6" name="Rectangle 5"/>
          <p:cNvSpPr/>
          <p:nvPr userDrawn="1"/>
        </p:nvSpPr>
        <p:spPr>
          <a:xfrm>
            <a:off x="0" y="0"/>
            <a:ext cx="9144001" cy="5715000"/>
          </a:xfrm>
          <a:prstGeom prst="rect">
            <a:avLst/>
          </a:prstGeom>
          <a:solidFill>
            <a:srgbClr val="E1DBD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itle 1"/>
          <p:cNvSpPr>
            <a:spLocks noGrp="1"/>
          </p:cNvSpPr>
          <p:nvPr>
            <p:ph type="title" hasCustomPrompt="1"/>
          </p:nvPr>
        </p:nvSpPr>
        <p:spPr>
          <a:xfrm>
            <a:off x="970331" y="1976903"/>
            <a:ext cx="6332169" cy="1524000"/>
          </a:xfrm>
        </p:spPr>
        <p:txBody>
          <a:bodyPr lIns="0" rIns="0" anchor="t">
            <a:normAutofit/>
          </a:bodyPr>
          <a:lstStyle>
            <a:lvl1pPr algn="l">
              <a:lnSpc>
                <a:spcPct val="80000"/>
              </a:lnSpc>
              <a:defRPr sz="3600" b="0" cap="none">
                <a:solidFill>
                  <a:srgbClr val="0F1541"/>
                </a:solidFill>
              </a:defRPr>
            </a:lvl1pPr>
          </a:lstStyle>
          <a:p>
            <a:r>
              <a:rPr lang="en-US" dirty="0"/>
              <a:t>Thank You</a:t>
            </a:r>
          </a:p>
        </p:txBody>
      </p:sp>
      <p:grpSp>
        <p:nvGrpSpPr>
          <p:cNvPr id="19" name="Group 18"/>
          <p:cNvGrpSpPr/>
          <p:nvPr userDrawn="1"/>
        </p:nvGrpSpPr>
        <p:grpSpPr>
          <a:xfrm flipV="1">
            <a:off x="808144" y="-2"/>
            <a:ext cx="8335856" cy="450669"/>
            <a:chOff x="970331" y="0"/>
            <a:chExt cx="8335874" cy="450670"/>
          </a:xfrm>
          <a:solidFill>
            <a:srgbClr val="F0EDE9"/>
          </a:solidFill>
        </p:grpSpPr>
        <p:sp>
          <p:nvSpPr>
            <p:cNvPr id="20" name="Rectangle 19"/>
            <p:cNvSpPr/>
            <p:nvPr userDrawn="1"/>
          </p:nvSpPr>
          <p:spPr>
            <a:xfrm>
              <a:off x="1235075" y="1"/>
              <a:ext cx="8071130" cy="45066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Trapezoid 20"/>
            <p:cNvSpPr/>
            <p:nvPr userDrawn="1"/>
          </p:nvSpPr>
          <p:spPr>
            <a:xfrm>
              <a:off x="970331" y="0"/>
              <a:ext cx="538043" cy="450669"/>
            </a:xfrm>
            <a:prstGeom prst="trapezoid">
              <a:avLst>
                <a:gd name="adj" fmla="val 32923"/>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18783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3.jp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0330" y="620395"/>
            <a:ext cx="7716469" cy="678360"/>
          </a:xfrm>
          <a:prstGeom prst="rect">
            <a:avLst/>
          </a:prstGeom>
        </p:spPr>
        <p:txBody>
          <a:bodyPr vert="horz" lIns="0" tIns="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970330" y="1371599"/>
            <a:ext cx="7716470" cy="3971985"/>
          </a:xfrm>
          <a:prstGeom prst="rect">
            <a:avLst/>
          </a:prstGeom>
        </p:spPr>
        <p:txBody>
          <a:bodyPr vert="horz" lIns="0" tIns="0" rIns="91440" bIns="45720" rtlCol="0" anchor="t">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987973" y="5444226"/>
            <a:ext cx="2386688" cy="270774"/>
          </a:xfrm>
          <a:prstGeom prst="rect">
            <a:avLst/>
          </a:prstGeom>
        </p:spPr>
        <p:txBody>
          <a:bodyPr vert="horz" lIns="0" tIns="0" rIns="0" bIns="0" rtlCol="0" anchor="t"/>
          <a:lstStyle>
            <a:lvl1pPr algn="l">
              <a:defRPr sz="800">
                <a:solidFill>
                  <a:srgbClr val="0F1541"/>
                </a:solidFill>
                <a:latin typeface="Calibri"/>
                <a:cs typeface="Calibri"/>
              </a:defRPr>
            </a:lvl1pPr>
          </a:lstStyle>
          <a:p>
            <a:endParaRPr lang="en-US" dirty="0"/>
          </a:p>
        </p:txBody>
      </p:sp>
      <p:sp>
        <p:nvSpPr>
          <p:cNvPr id="5" name="Footer Placeholder 4"/>
          <p:cNvSpPr>
            <a:spLocks noGrp="1"/>
          </p:cNvSpPr>
          <p:nvPr>
            <p:ph type="ftr" sz="quarter" idx="3"/>
          </p:nvPr>
        </p:nvSpPr>
        <p:spPr>
          <a:xfrm>
            <a:off x="970330" y="5444226"/>
            <a:ext cx="3698826" cy="270774"/>
          </a:xfrm>
          <a:prstGeom prst="rect">
            <a:avLst/>
          </a:prstGeom>
        </p:spPr>
        <p:txBody>
          <a:bodyPr vert="horz" lIns="0" tIns="0" rIns="0" bIns="0" rtlCol="0" anchor="t"/>
          <a:lstStyle>
            <a:lvl1pPr algn="l">
              <a:defRPr sz="800">
                <a:solidFill>
                  <a:srgbClr val="0F1541"/>
                </a:solidFill>
                <a:latin typeface="Calibri"/>
                <a:cs typeface="Calibri"/>
              </a:defRPr>
            </a:lvl1pPr>
          </a:lstStyle>
          <a:p>
            <a:endParaRPr lang="en-US" dirty="0"/>
          </a:p>
        </p:txBody>
      </p:sp>
      <p:sp>
        <p:nvSpPr>
          <p:cNvPr id="6" name="Slide Number Placeholder 5"/>
          <p:cNvSpPr>
            <a:spLocks noGrp="1"/>
          </p:cNvSpPr>
          <p:nvPr>
            <p:ph type="sldNum" sz="quarter" idx="4"/>
          </p:nvPr>
        </p:nvSpPr>
        <p:spPr>
          <a:xfrm>
            <a:off x="8230913" y="5444226"/>
            <a:ext cx="455887" cy="270774"/>
          </a:xfrm>
          <a:prstGeom prst="rect">
            <a:avLst/>
          </a:prstGeom>
        </p:spPr>
        <p:txBody>
          <a:bodyPr vert="horz" lIns="0" tIns="0" rIns="0" bIns="0" rtlCol="0" anchor="t"/>
          <a:lstStyle>
            <a:lvl1pPr algn="r">
              <a:defRPr sz="800">
                <a:solidFill>
                  <a:srgbClr val="0F1541"/>
                </a:solidFill>
                <a:latin typeface="Calibri"/>
                <a:cs typeface="Calibri"/>
              </a:defRPr>
            </a:lvl1pPr>
          </a:lstStyle>
          <a:p>
            <a:fld id="{300433A8-B688-449B-9BF8-ABB176901726}" type="slidenum">
              <a:rPr lang="en-US" smtClean="0"/>
              <a:pPr/>
              <a:t>‹#›</a:t>
            </a:fld>
            <a:endParaRPr lang="en-US" dirty="0"/>
          </a:p>
        </p:txBody>
      </p:sp>
      <p:pic>
        <p:nvPicPr>
          <p:cNvPr id="41" name="Picture 40"/>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2" y="0"/>
            <a:ext cx="956465" cy="450666"/>
          </a:xfrm>
          <a:prstGeom prst="rect">
            <a:avLst/>
          </a:prstGeom>
        </p:spPr>
      </p:pic>
      <p:grpSp>
        <p:nvGrpSpPr>
          <p:cNvPr id="42" name="Group 41"/>
          <p:cNvGrpSpPr/>
          <p:nvPr userDrawn="1"/>
        </p:nvGrpSpPr>
        <p:grpSpPr>
          <a:xfrm flipV="1">
            <a:off x="808144" y="-2"/>
            <a:ext cx="8335856" cy="450669"/>
            <a:chOff x="970331" y="0"/>
            <a:chExt cx="8335874" cy="450670"/>
          </a:xfrm>
          <a:solidFill>
            <a:srgbClr val="C5CBDD"/>
          </a:solidFill>
        </p:grpSpPr>
        <p:sp>
          <p:nvSpPr>
            <p:cNvPr id="44" name="Rectangle 43"/>
            <p:cNvSpPr/>
            <p:nvPr userDrawn="1"/>
          </p:nvSpPr>
          <p:spPr>
            <a:xfrm>
              <a:off x="1235075" y="1"/>
              <a:ext cx="8071130" cy="45066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5" name="Trapezoid 44"/>
            <p:cNvSpPr/>
            <p:nvPr userDrawn="1"/>
          </p:nvSpPr>
          <p:spPr>
            <a:xfrm>
              <a:off x="970331" y="0"/>
              <a:ext cx="538043" cy="450669"/>
            </a:xfrm>
            <a:prstGeom prst="trapezoid">
              <a:avLst>
                <a:gd name="adj" fmla="val 32923"/>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MSIPCMce6641eab9d525ce18c9227b" descr="{&quot;HashCode&quot;:-1168360584,&quot;Placement&quot;:&quot;Header&quot;,&quot;Top&quot;:0.0,&quot;Left&quot;:301.1819}"/>
          <p:cNvSpPr txBox="1"/>
          <p:nvPr userDrawn="1"/>
        </p:nvSpPr>
        <p:spPr>
          <a:xfrm>
            <a:off x="3825010" y="0"/>
            <a:ext cx="1493980" cy="228163"/>
          </a:xfrm>
          <a:prstGeom prst="rect">
            <a:avLst/>
          </a:prstGeom>
          <a:noFill/>
        </p:spPr>
        <p:txBody>
          <a:bodyPr vert="horz" wrap="none" tIns="0" bIns="0" rtlCol="0" anchor="ctr" anchorCtr="1">
            <a:spAutoFit/>
          </a:bodyPr>
          <a:lstStyle/>
          <a:p>
            <a:pPr algn="ctr">
              <a:spcBef>
                <a:spcPts val="0"/>
              </a:spcBef>
              <a:spcAft>
                <a:spcPts val="0"/>
              </a:spcAft>
            </a:pPr>
            <a:r>
              <a:rPr lang="en-SG" sz="800">
                <a:solidFill>
                  <a:srgbClr val="333333"/>
                </a:solidFill>
                <a:latin typeface="Calibri" panose="020F0502020204030204" pitchFamily="34" charset="0"/>
              </a:rPr>
              <a:t>SMU Classification: Restricted</a:t>
            </a:r>
          </a:p>
        </p:txBody>
      </p:sp>
    </p:spTree>
  </p:cSld>
  <p:clrMap bg1="lt1" tx1="dk1" bg2="lt2" tx2="dk2" accent1="accent1" accent2="accent2" accent3="accent3" accent4="accent4" accent5="accent5" accent6="accent6" hlink="hlink" folHlink="folHlink"/>
  <p:sldLayoutIdLst>
    <p:sldLayoutId id="2147483649" r:id="rId1"/>
    <p:sldLayoutId id="2147483685" r:id="rId2"/>
    <p:sldLayoutId id="2147483651" r:id="rId3"/>
    <p:sldLayoutId id="2147483686" r:id="rId4"/>
    <p:sldLayoutId id="2147483689" r:id="rId5"/>
    <p:sldLayoutId id="2147483687" r:id="rId6"/>
    <p:sldLayoutId id="2147483688" r:id="rId7"/>
    <p:sldLayoutId id="2147483690" r:id="rId8"/>
    <p:sldLayoutId id="2147483691" r:id="rId9"/>
  </p:sldLayoutIdLst>
  <p:hf hdr="0" dt="0"/>
  <p:txStyles>
    <p:titleStyle>
      <a:lvl1pPr algn="l" defTabSz="914400" rtl="0" eaLnBrk="1" latinLnBrk="0" hangingPunct="1">
        <a:spcBef>
          <a:spcPct val="0"/>
        </a:spcBef>
        <a:buNone/>
        <a:defRPr sz="2000" b="1" i="0" kern="1200">
          <a:solidFill>
            <a:schemeClr val="tx1"/>
          </a:solidFill>
          <a:latin typeface="Calibri"/>
          <a:ea typeface="+mj-ea"/>
          <a:cs typeface="Calibri"/>
        </a:defRPr>
      </a:lvl1pPr>
    </p:titleStyle>
    <p:bodyStyle>
      <a:lvl1pPr marL="115888" indent="-115888" algn="l" defTabSz="914400" rtl="0" eaLnBrk="1" latinLnBrk="0" hangingPunct="1">
        <a:lnSpc>
          <a:spcPct val="100000"/>
        </a:lnSpc>
        <a:spcBef>
          <a:spcPts val="0"/>
        </a:spcBef>
        <a:spcAft>
          <a:spcPts val="1200"/>
        </a:spcAft>
        <a:buClr>
          <a:srgbClr val="76704C"/>
        </a:buClr>
        <a:buFont typeface="Arial" pitchFamily="34" charset="0"/>
        <a:buChar char="•"/>
        <a:defRPr sz="1400" kern="1200">
          <a:solidFill>
            <a:srgbClr val="0F1541"/>
          </a:solidFill>
          <a:latin typeface="Calibri"/>
          <a:ea typeface="+mn-ea"/>
          <a:cs typeface="Calibri"/>
        </a:defRPr>
      </a:lvl1pPr>
      <a:lvl2pPr marL="228600" indent="-114300" algn="l" defTabSz="914400" rtl="0" eaLnBrk="1" latinLnBrk="0" hangingPunct="1">
        <a:lnSpc>
          <a:spcPct val="100000"/>
        </a:lnSpc>
        <a:spcBef>
          <a:spcPts val="0"/>
        </a:spcBef>
        <a:spcAft>
          <a:spcPts val="1200"/>
        </a:spcAft>
        <a:buClr>
          <a:srgbClr val="76704C"/>
        </a:buClr>
        <a:buSzPct val="75000"/>
        <a:buFont typeface="Wingdings" charset="2"/>
        <a:buChar char="§"/>
        <a:defRPr sz="1200" kern="1200">
          <a:solidFill>
            <a:srgbClr val="0F1541"/>
          </a:solidFill>
          <a:latin typeface="Calibri"/>
          <a:ea typeface="+mn-ea"/>
          <a:cs typeface="Calibri"/>
        </a:defRPr>
      </a:lvl2pPr>
      <a:lvl3pPr marL="346075" indent="-115888" algn="l" defTabSz="914400" rtl="0" eaLnBrk="1" latinLnBrk="0" hangingPunct="1">
        <a:lnSpc>
          <a:spcPct val="100000"/>
        </a:lnSpc>
        <a:spcBef>
          <a:spcPts val="0"/>
        </a:spcBef>
        <a:spcAft>
          <a:spcPts val="1200"/>
        </a:spcAft>
        <a:buClr>
          <a:srgbClr val="76704C"/>
        </a:buClr>
        <a:buFont typeface="Lucida Grande"/>
        <a:buChar char="–"/>
        <a:defRPr sz="1200" kern="1200">
          <a:solidFill>
            <a:srgbClr val="0F1541"/>
          </a:solidFill>
          <a:latin typeface="Calibri"/>
          <a:ea typeface="+mn-ea"/>
          <a:cs typeface="Calibri"/>
        </a:defRPr>
      </a:lvl3pPr>
      <a:lvl4pPr marL="458788" indent="-114300" algn="l" defTabSz="914400" rtl="0" eaLnBrk="1" latinLnBrk="0" hangingPunct="1">
        <a:lnSpc>
          <a:spcPct val="100000"/>
        </a:lnSpc>
        <a:spcBef>
          <a:spcPts val="0"/>
        </a:spcBef>
        <a:spcAft>
          <a:spcPts val="1200"/>
        </a:spcAft>
        <a:buClr>
          <a:srgbClr val="0F1541"/>
        </a:buClr>
        <a:buSzPct val="100000"/>
        <a:buFont typeface="Arial"/>
        <a:buChar char="•"/>
        <a:tabLst/>
        <a:defRPr sz="1100" kern="1200">
          <a:solidFill>
            <a:srgbClr val="0F1541"/>
          </a:solidFill>
          <a:latin typeface="Calibri"/>
          <a:ea typeface="+mn-ea"/>
          <a:cs typeface="Calibri"/>
        </a:defRPr>
      </a:lvl4pPr>
      <a:lvl5pPr marL="573088" indent="-114300" algn="l" defTabSz="914400" rtl="0" eaLnBrk="1" latinLnBrk="0" hangingPunct="1">
        <a:lnSpc>
          <a:spcPct val="100000"/>
        </a:lnSpc>
        <a:spcBef>
          <a:spcPts val="0"/>
        </a:spcBef>
        <a:spcAft>
          <a:spcPts val="1200"/>
        </a:spcAft>
        <a:buClr>
          <a:srgbClr val="0F1541"/>
        </a:buClr>
        <a:buSzPct val="80000"/>
        <a:buFont typeface="Wingdings" charset="2"/>
        <a:buChar char="§"/>
        <a:defRPr sz="1100" kern="1200">
          <a:solidFill>
            <a:srgbClr val="0F1541"/>
          </a:solidFill>
          <a:latin typeface="Calibri"/>
          <a:ea typeface="+mn-ea"/>
          <a:cs typeface="Calibri"/>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521354"/>
            <a:ext cx="7886700" cy="3626115"/>
          </a:xfrm>
          <a:prstGeom prst="rect">
            <a:avLst/>
          </a:prstGeom>
        </p:spPr>
        <p:txBody>
          <a:bodyPr vert="horz" lIns="91440" tIns="45720" rIns="91440" bIns="45720" rtlCol="0">
            <a:normAutofit/>
          </a:bodyPr>
          <a:lstStyle/>
          <a:p>
            <a:pPr lvl="0"/>
            <a:r>
              <a:rPr lang="pl-PL" dirty="0"/>
              <a:t>Edytuj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US" dirty="0"/>
          </a:p>
        </p:txBody>
      </p:sp>
      <p:sp>
        <p:nvSpPr>
          <p:cNvPr id="10" name="Title Placeholder 9">
            <a:extLst>
              <a:ext uri="{FF2B5EF4-FFF2-40B4-BE49-F238E27FC236}">
                <a16:creationId xmlns:a16="http://schemas.microsoft.com/office/drawing/2014/main" id="{065B03EE-64AD-4DE7-8745-C87757BD125D}"/>
              </a:ext>
            </a:extLst>
          </p:cNvPr>
          <p:cNvSpPr>
            <a:spLocks noGrp="1"/>
          </p:cNvSpPr>
          <p:nvPr>
            <p:ph type="title"/>
          </p:nvPr>
        </p:nvSpPr>
        <p:spPr>
          <a:xfrm>
            <a:off x="628650" y="304271"/>
            <a:ext cx="7886700" cy="1104636"/>
          </a:xfrm>
          <a:prstGeom prst="rect">
            <a:avLst/>
          </a:prstGeom>
        </p:spPr>
        <p:txBody>
          <a:bodyPr vert="horz" lIns="91440" tIns="45720" rIns="91440" bIns="45720" rtlCol="0" anchor="ctr">
            <a:normAutofit/>
          </a:bodyPr>
          <a:lstStyle/>
          <a:p>
            <a:r>
              <a:rPr lang="en-US"/>
              <a:t>Click to edit Master title style</a:t>
            </a:r>
            <a:endParaRPr lang="en-GB"/>
          </a:p>
        </p:txBody>
      </p:sp>
    </p:spTree>
    <p:extLst>
      <p:ext uri="{BB962C8B-B14F-4D97-AF65-F5344CB8AC3E}">
        <p14:creationId xmlns:p14="http://schemas.microsoft.com/office/powerpoint/2010/main" val="426429063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Lst>
  <p:txStyles>
    <p:titleStyle>
      <a:lvl1pPr algn="l" defTabSz="685800" rtl="0" eaLnBrk="1" latinLnBrk="0" hangingPunct="1">
        <a:lnSpc>
          <a:spcPct val="90000"/>
        </a:lnSpc>
        <a:spcBef>
          <a:spcPct val="0"/>
        </a:spcBef>
        <a:buNone/>
        <a:defRPr sz="3300" kern="1200">
          <a:solidFill>
            <a:srgbClr val="F37020"/>
          </a:solidFill>
          <a:latin typeface="DINCE-Bold" panose="02000503030000020004" pitchFamily="2" charset="-18"/>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lumMod val="75000"/>
              <a:lumOff val="25000"/>
            </a:schemeClr>
          </a:solidFill>
          <a:latin typeface="DINCE-Regular" panose="02000503020000020003" pitchFamily="2" charset="-18"/>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75000"/>
              <a:lumOff val="25000"/>
            </a:schemeClr>
          </a:solidFill>
          <a:latin typeface="DINCE-Regular" panose="02000503020000020003" pitchFamily="2" charset="-18"/>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75000"/>
              <a:lumOff val="25000"/>
            </a:schemeClr>
          </a:solidFill>
          <a:latin typeface="DINCE-Regular" panose="02000503020000020003" pitchFamily="2" charset="-18"/>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75000"/>
              <a:lumOff val="25000"/>
            </a:schemeClr>
          </a:solidFill>
          <a:latin typeface="DINCE-Regular" panose="02000503020000020003" pitchFamily="2" charset="-18"/>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75000"/>
              <a:lumOff val="25000"/>
            </a:schemeClr>
          </a:solidFill>
          <a:latin typeface="DINCE-Regular" panose="02000503020000020003" pitchFamily="2" charset="-18"/>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descr="Bird's-eye view of SMU (landscape).jpg"/>
          <p:cNvPicPr>
            <a:picLocks noGrp="1" noChangeAspect="1"/>
          </p:cNvPicPr>
          <p:nvPr>
            <p:ph type="pic" sz="quarter" idx="10"/>
          </p:nvPr>
        </p:nvPicPr>
        <p:blipFill rotWithShape="1">
          <a:blip r:embed="rId3" cstate="print">
            <a:extLst>
              <a:ext uri="{28A0092B-C50C-407E-A947-70E740481C1C}">
                <a14:useLocalDpi xmlns:a14="http://schemas.microsoft.com/office/drawing/2010/main" val="0"/>
              </a:ext>
            </a:extLst>
          </a:blip>
          <a:srcRect t="31966" b="8304"/>
          <a:stretch/>
        </p:blipFill>
        <p:spPr>
          <a:xfrm>
            <a:off x="0" y="1133518"/>
            <a:ext cx="9144001" cy="4572000"/>
          </a:xfrm>
        </p:spPr>
      </p:pic>
      <p:sp>
        <p:nvSpPr>
          <p:cNvPr id="18" name="Title 17"/>
          <p:cNvSpPr>
            <a:spLocks noGrp="1"/>
          </p:cNvSpPr>
          <p:nvPr>
            <p:ph type="ctrTitle"/>
          </p:nvPr>
        </p:nvSpPr>
        <p:spPr>
          <a:xfrm>
            <a:off x="271130" y="1830546"/>
            <a:ext cx="8769200" cy="976518"/>
          </a:xfrm>
          <a:effectLst>
            <a:outerShdw blurRad="50800" dist="38100" dir="2700000" algn="tl" rotWithShape="0">
              <a:prstClr val="black">
                <a:alpha val="40000"/>
              </a:prstClr>
            </a:outerShdw>
          </a:effectLst>
        </p:spPr>
        <p:txBody>
          <a:bodyPr>
            <a:noAutofit/>
          </a:bodyPr>
          <a:lstStyle/>
          <a:p>
            <a:pPr algn="ctr"/>
            <a:r>
              <a:rPr lang="pl-PL" sz="4000" dirty="0">
                <a:latin typeface="Georgia" panose="02040502050405020303" pitchFamily="18" charset="0"/>
                <a:cs typeface="Arial" panose="020B0604020202020204" pitchFamily="34" charset="0"/>
              </a:rPr>
              <a:t>„Kanony wykładni UPO”</a:t>
            </a:r>
          </a:p>
        </p:txBody>
      </p:sp>
      <p:sp>
        <p:nvSpPr>
          <p:cNvPr id="19" name="Subtitle 18"/>
          <p:cNvSpPr>
            <a:spLocks noGrp="1"/>
          </p:cNvSpPr>
          <p:nvPr>
            <p:ph type="subTitle" idx="1"/>
          </p:nvPr>
        </p:nvSpPr>
        <p:spPr>
          <a:xfrm>
            <a:off x="6563830" y="5127451"/>
            <a:ext cx="2546350" cy="545195"/>
          </a:xfrm>
        </p:spPr>
        <p:txBody>
          <a:bodyPr>
            <a:noAutofit/>
          </a:bodyPr>
          <a:lstStyle/>
          <a:p>
            <a:r>
              <a:rPr lang="pl-PL" sz="1400" b="1" dirty="0">
                <a:latin typeface="Georgia" panose="02040502050405020303" pitchFamily="18" charset="0"/>
                <a:cs typeface="Arial" panose="020B0604020202020204" pitchFamily="34" charset="0"/>
              </a:rPr>
              <a:t>D</a:t>
            </a:r>
            <a:r>
              <a:rPr lang="en-US" sz="1400" b="1" dirty="0">
                <a:latin typeface="Georgia" panose="02040502050405020303" pitchFamily="18" charset="0"/>
                <a:cs typeface="Arial" panose="020B0604020202020204" pitchFamily="34" charset="0"/>
              </a:rPr>
              <a:t>r</a:t>
            </a:r>
            <a:r>
              <a:rPr lang="pl-PL" sz="1400" b="1" dirty="0">
                <a:latin typeface="Georgia" panose="02040502050405020303" pitchFamily="18" charset="0"/>
                <a:cs typeface="Arial" panose="020B0604020202020204" pitchFamily="34" charset="0"/>
              </a:rPr>
              <a:t> hab</a:t>
            </a:r>
            <a:r>
              <a:rPr lang="pl-PL" sz="1400" b="1" i="1" dirty="0">
                <a:latin typeface="Georgia" panose="02040502050405020303" pitchFamily="18" charset="0"/>
                <a:cs typeface="Arial" panose="020B0604020202020204" pitchFamily="34" charset="0"/>
              </a:rPr>
              <a:t>.</a:t>
            </a:r>
            <a:r>
              <a:rPr lang="en-US" sz="1400" b="1" i="1" dirty="0">
                <a:latin typeface="Georgia" panose="02040502050405020303" pitchFamily="18" charset="0"/>
                <a:cs typeface="Arial" panose="020B0604020202020204" pitchFamily="34" charset="0"/>
              </a:rPr>
              <a:t> Błażej Kuźniacki</a:t>
            </a:r>
            <a:r>
              <a:rPr lang="pl-PL" sz="1400" b="1" i="1" dirty="0">
                <a:latin typeface="Georgia" panose="02040502050405020303" pitchFamily="18" charset="0"/>
                <a:cs typeface="Arial" panose="020B0604020202020204" pitchFamily="34" charset="0"/>
              </a:rPr>
              <a:t>.</a:t>
            </a:r>
            <a:r>
              <a:rPr lang="en-US" sz="1400" b="1" i="1" dirty="0">
                <a:latin typeface="Georgia" panose="02040502050405020303" pitchFamily="18" charset="0"/>
                <a:cs typeface="Arial" panose="020B0604020202020204" pitchFamily="34" charset="0"/>
              </a:rPr>
              <a:t> </a:t>
            </a:r>
          </a:p>
          <a:p>
            <a:r>
              <a:rPr lang="pl-PL" sz="1400" b="1" dirty="0">
                <a:latin typeface="Georgia" panose="02040502050405020303" pitchFamily="18" charset="0"/>
                <a:cs typeface="Arial" panose="020B0604020202020204" pitchFamily="34" charset="0"/>
              </a:rPr>
              <a:t>Prof. Uczelni Łazarskiego</a:t>
            </a:r>
            <a:endParaRPr lang="en-US" sz="1400" b="1" dirty="0">
              <a:latin typeface="Georgia" panose="02040502050405020303" pitchFamily="18" charset="0"/>
              <a:cs typeface="Arial" panose="020B0604020202020204" pitchFamily="34" charset="0"/>
            </a:endParaRPr>
          </a:p>
          <a:p>
            <a:r>
              <a:rPr lang="en-US" sz="1400" b="1" dirty="0">
                <a:latin typeface="Georgia" panose="02040502050405020303" pitchFamily="18" charset="0"/>
                <a:cs typeface="Arial" panose="020B0604020202020204" pitchFamily="34" charset="0"/>
              </a:rPr>
              <a:t>Research Affiliate at the Singapore Management University – Centre for AI &amp; Data Governance</a:t>
            </a:r>
          </a:p>
        </p:txBody>
      </p:sp>
      <p:sp>
        <p:nvSpPr>
          <p:cNvPr id="4" name="Title 1">
            <a:extLst>
              <a:ext uri="{FF2B5EF4-FFF2-40B4-BE49-F238E27FC236}">
                <a16:creationId xmlns:a16="http://schemas.microsoft.com/office/drawing/2014/main" id="{ADE84A7F-6679-51D7-FC03-900ACC68A807}"/>
              </a:ext>
            </a:extLst>
          </p:cNvPr>
          <p:cNvSpPr txBox="1">
            <a:spLocks/>
          </p:cNvSpPr>
          <p:nvPr/>
        </p:nvSpPr>
        <p:spPr>
          <a:xfrm>
            <a:off x="2349793" y="359401"/>
            <a:ext cx="6810153" cy="759952"/>
          </a:xfrm>
          <a:prstGeom prst="rect">
            <a:avLst/>
          </a:prstGeom>
        </p:spPr>
        <p:txBody>
          <a:bodyPr vert="horz" lIns="0" tIns="0" rIns="0" bIns="0" rtlCol="0" anchor="t">
            <a:noAutofit/>
          </a:bodyPr>
          <a:lstStyle>
            <a:lvl1pPr algn="l" defTabSz="914400" rtl="0" eaLnBrk="1" latinLnBrk="0" hangingPunct="1">
              <a:spcBef>
                <a:spcPct val="0"/>
              </a:spcBef>
              <a:buNone/>
              <a:defRPr sz="2600" b="1" i="0" kern="1200">
                <a:solidFill>
                  <a:schemeClr val="bg1"/>
                </a:solidFill>
                <a:latin typeface="Calibri"/>
                <a:ea typeface="+mj-ea"/>
                <a:cs typeface="Calibri"/>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pl-PL" sz="2500" b="0" i="0" u="none" strike="noStrike" kern="1200" cap="none" spc="0" normalizeH="0" baseline="0" noProof="0" dirty="0">
                <a:ln>
                  <a:noFill/>
                </a:ln>
                <a:solidFill>
                  <a:srgbClr val="FFFFFF"/>
                </a:solidFill>
                <a:effectLst/>
                <a:uLnTx/>
                <a:uFillTx/>
                <a:latin typeface="Georgia" panose="02040502050405020303" pitchFamily="18" charset="0"/>
                <a:ea typeface="+mj-ea"/>
                <a:cs typeface="Arial" panose="020B0604020202020204" pitchFamily="34" charset="0"/>
              </a:rPr>
              <a:t>WPiA Uniwersytet Adama Mickiewicza| Poznań</a:t>
            </a:r>
            <a:r>
              <a:rPr kumimoji="0" lang="en-US" sz="2500" b="0" i="0" u="none" strike="noStrike" kern="1200" cap="none" spc="0" normalizeH="0" baseline="0" noProof="0" dirty="0">
                <a:ln>
                  <a:noFill/>
                </a:ln>
                <a:solidFill>
                  <a:srgbClr val="FFFFFF"/>
                </a:solidFill>
                <a:effectLst/>
                <a:uLnTx/>
                <a:uFillTx/>
                <a:latin typeface="Georgia" panose="02040502050405020303" pitchFamily="18" charset="0"/>
                <a:ea typeface="+mj-ea"/>
                <a:cs typeface="Arial" panose="020B0604020202020204" pitchFamily="34" charset="0"/>
              </a:rPr>
              <a:t>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500" b="0" i="0" u="none" strike="noStrike" kern="1200" cap="none" spc="0" normalizeH="0" baseline="0" noProof="0" dirty="0">
                <a:ln>
                  <a:noFill/>
                </a:ln>
                <a:solidFill>
                  <a:srgbClr val="FFFFFF"/>
                </a:solidFill>
                <a:effectLst/>
                <a:uLnTx/>
                <a:uFillTx/>
                <a:latin typeface="Georgia" panose="02040502050405020303" pitchFamily="18" charset="0"/>
                <a:ea typeface="+mj-ea"/>
                <a:cs typeface="Arial" panose="020B0604020202020204" pitchFamily="34" charset="0"/>
              </a:rPr>
              <a:t>2</a:t>
            </a:r>
            <a:r>
              <a:rPr kumimoji="0" lang="pl-PL" sz="2500" b="0" i="0" u="none" strike="noStrike" kern="1200" cap="none" spc="0" normalizeH="0" baseline="0" noProof="0" dirty="0">
                <a:ln>
                  <a:noFill/>
                </a:ln>
                <a:solidFill>
                  <a:srgbClr val="FFFFFF"/>
                </a:solidFill>
                <a:effectLst/>
                <a:uLnTx/>
                <a:uFillTx/>
                <a:latin typeface="Georgia" panose="02040502050405020303" pitchFamily="18" charset="0"/>
                <a:ea typeface="+mj-ea"/>
                <a:cs typeface="Arial" panose="020B0604020202020204" pitchFamily="34" charset="0"/>
              </a:rPr>
              <a:t>1-22</a:t>
            </a:r>
            <a:r>
              <a:rPr kumimoji="0" lang="en-US" sz="2500" b="0" i="0" u="none" strike="noStrike" kern="1200" cap="none" spc="0" normalizeH="0" baseline="0" noProof="0" dirty="0">
                <a:ln>
                  <a:noFill/>
                </a:ln>
                <a:solidFill>
                  <a:srgbClr val="FFFFFF"/>
                </a:solidFill>
                <a:effectLst/>
                <a:uLnTx/>
                <a:uFillTx/>
                <a:latin typeface="Georgia" panose="02040502050405020303" pitchFamily="18" charset="0"/>
                <a:ea typeface="+mj-ea"/>
                <a:cs typeface="Arial" panose="020B0604020202020204" pitchFamily="34" charset="0"/>
              </a:rPr>
              <a:t> </a:t>
            </a:r>
            <a:r>
              <a:rPr kumimoji="0" lang="pl-PL" sz="2500" b="0" i="0" u="none" strike="noStrike" kern="1200" cap="none" spc="0" normalizeH="0" baseline="0" noProof="0" dirty="0">
                <a:ln>
                  <a:noFill/>
                </a:ln>
                <a:solidFill>
                  <a:srgbClr val="FFFFFF"/>
                </a:solidFill>
                <a:effectLst/>
                <a:uLnTx/>
                <a:uFillTx/>
                <a:latin typeface="Georgia" panose="02040502050405020303" pitchFamily="18" charset="0"/>
                <a:ea typeface="+mj-ea"/>
                <a:cs typeface="Arial" panose="020B0604020202020204" pitchFamily="34" charset="0"/>
              </a:rPr>
              <a:t>listopada </a:t>
            </a:r>
            <a:r>
              <a:rPr kumimoji="0" lang="en-US" sz="2500" b="0" i="0" u="none" strike="noStrike" kern="1200" cap="none" spc="0" normalizeH="0" baseline="0" noProof="0" dirty="0">
                <a:ln>
                  <a:noFill/>
                </a:ln>
                <a:solidFill>
                  <a:srgbClr val="FFFFFF"/>
                </a:solidFill>
                <a:effectLst/>
                <a:uLnTx/>
                <a:uFillTx/>
                <a:latin typeface="Georgia" panose="02040502050405020303" pitchFamily="18" charset="0"/>
                <a:ea typeface="+mj-ea"/>
                <a:cs typeface="Arial" panose="020B0604020202020204" pitchFamily="34" charset="0"/>
              </a:rPr>
              <a:t>2024</a:t>
            </a:r>
            <a:r>
              <a:rPr kumimoji="0" lang="pl-PL" sz="2500" b="0" i="0" u="none" strike="noStrike" kern="1200" cap="none" spc="0" normalizeH="0" baseline="0" noProof="0" dirty="0">
                <a:ln>
                  <a:noFill/>
                </a:ln>
                <a:solidFill>
                  <a:srgbClr val="FFFFFF"/>
                </a:solidFill>
                <a:effectLst/>
                <a:uLnTx/>
                <a:uFillTx/>
                <a:latin typeface="Georgia" panose="02040502050405020303" pitchFamily="18" charset="0"/>
                <a:ea typeface="+mj-ea"/>
                <a:cs typeface="Arial" panose="020B0604020202020204" pitchFamily="34" charset="0"/>
              </a:rPr>
              <a:t> r.</a:t>
            </a:r>
            <a:endParaRPr kumimoji="0" lang="en-US" sz="2500" b="0" i="0" u="none" strike="noStrike" kern="1200" cap="none" spc="0" normalizeH="0" baseline="0" noProof="0" dirty="0">
              <a:ln>
                <a:noFill/>
              </a:ln>
              <a:solidFill>
                <a:srgbClr val="FFFFFF"/>
              </a:solidFill>
              <a:effectLst/>
              <a:uLnTx/>
              <a:uFillTx/>
              <a:latin typeface="Georgia" panose="02040502050405020303" pitchFamily="18" charset="0"/>
              <a:ea typeface="+mj-ea"/>
              <a:cs typeface="Arial" panose="020B0604020202020204" pitchFamily="34" charset="0"/>
            </a:endParaRPr>
          </a:p>
        </p:txBody>
      </p:sp>
    </p:spTree>
    <p:extLst>
      <p:ext uri="{BB962C8B-B14F-4D97-AF65-F5344CB8AC3E}">
        <p14:creationId xmlns:p14="http://schemas.microsoft.com/office/powerpoint/2010/main" val="1826085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5784" y="1716406"/>
            <a:ext cx="7312432" cy="1524000"/>
          </a:xfrm>
        </p:spPr>
        <p:txBody>
          <a:bodyPr>
            <a:normAutofit/>
          </a:bodyPr>
          <a:lstStyle/>
          <a:p>
            <a:pPr algn="ctr"/>
            <a:r>
              <a:rPr lang="pl-PL" cap="none" dirty="0">
                <a:latin typeface="Georgia" panose="02040502050405020303" pitchFamily="18" charset="0"/>
                <a:cs typeface="Arial" panose="020B0604020202020204" pitchFamily="34" charset="0"/>
              </a:rPr>
              <a:t>Wykładnia zgodna z prawem unijnym</a:t>
            </a:r>
          </a:p>
        </p:txBody>
      </p:sp>
    </p:spTree>
    <p:extLst>
      <p:ext uri="{BB962C8B-B14F-4D97-AF65-F5344CB8AC3E}">
        <p14:creationId xmlns:p14="http://schemas.microsoft.com/office/powerpoint/2010/main" val="16347452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0433A8-B688-449B-9BF8-ABB176901726}" type="slidenum">
              <a:rPr kumimoji="0" lang="en-US" sz="800" b="0" i="0" u="none" strike="noStrike" kern="1200" cap="none" spc="0" normalizeH="0" baseline="0" noProof="0" smtClean="0">
                <a:ln>
                  <a:noFill/>
                </a:ln>
                <a:solidFill>
                  <a:srgbClr val="0F1541"/>
                </a:solidFill>
                <a:effectLst/>
                <a:uLnTx/>
                <a:uFillTx/>
                <a:latin typeface="Calibri"/>
                <a:ea typeface="+mn-ea"/>
                <a:cs typeface="Calibri"/>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800" b="0" i="0" u="none" strike="noStrike" kern="1200" cap="none" spc="0" normalizeH="0" baseline="0" noProof="0" dirty="0">
              <a:ln>
                <a:noFill/>
              </a:ln>
              <a:solidFill>
                <a:srgbClr val="0F1541"/>
              </a:solidFill>
              <a:effectLst/>
              <a:uLnTx/>
              <a:uFillTx/>
              <a:latin typeface="Calibri"/>
              <a:ea typeface="+mn-ea"/>
              <a:cs typeface="Calibri"/>
            </a:endParaRPr>
          </a:p>
        </p:txBody>
      </p:sp>
      <p:cxnSp>
        <p:nvCxnSpPr>
          <p:cNvPr id="5" name="Straight Connector 4">
            <a:extLst>
              <a:ext uri="{FF2B5EF4-FFF2-40B4-BE49-F238E27FC236}">
                <a16:creationId xmlns:a16="http://schemas.microsoft.com/office/drawing/2014/main" id="{89847D4C-C8A2-8551-619E-C5DB2878EBCA}"/>
              </a:ext>
            </a:extLst>
          </p:cNvPr>
          <p:cNvCxnSpPr>
            <a:cxnSpLocks/>
          </p:cNvCxnSpPr>
          <p:nvPr/>
        </p:nvCxnSpPr>
        <p:spPr>
          <a:xfrm>
            <a:off x="3813" y="815061"/>
            <a:ext cx="9140187" cy="0"/>
          </a:xfrm>
          <a:prstGeom prst="line">
            <a:avLst/>
          </a:prstGeom>
          <a:noFill/>
          <a:ln w="28575" cap="flat" cmpd="sng" algn="ctr">
            <a:solidFill>
              <a:srgbClr val="4472C4"/>
            </a:solidFill>
            <a:prstDash val="solid"/>
            <a:miter lim="800000"/>
          </a:ln>
          <a:effectLst/>
        </p:spPr>
      </p:cxnSp>
      <p:sp>
        <p:nvSpPr>
          <p:cNvPr id="3" name="TextBox 2">
            <a:extLst>
              <a:ext uri="{FF2B5EF4-FFF2-40B4-BE49-F238E27FC236}">
                <a16:creationId xmlns:a16="http://schemas.microsoft.com/office/drawing/2014/main" id="{CE601A28-7601-1630-BF74-CE5946C1A188}"/>
              </a:ext>
            </a:extLst>
          </p:cNvPr>
          <p:cNvSpPr txBox="1"/>
          <p:nvPr/>
        </p:nvSpPr>
        <p:spPr>
          <a:xfrm>
            <a:off x="8753" y="384174"/>
            <a:ext cx="9101470" cy="43088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200" b="1" u="none" strike="noStrike" kern="1200" cap="none" spc="0" normalizeH="0" baseline="0" noProof="0" dirty="0">
                <a:ln>
                  <a:noFill/>
                </a:ln>
                <a:solidFill>
                  <a:srgbClr val="0E1D5F"/>
                </a:solidFill>
                <a:effectLst/>
                <a:uLnTx/>
                <a:uFillTx/>
                <a:latin typeface="Georgia" panose="02040502050405020303" pitchFamily="18" charset="0"/>
                <a:ea typeface="+mn-ea"/>
                <a:cs typeface="+mn-cs"/>
              </a:rPr>
              <a:t>Kanon wykładni specyficzny dla państw członkowskich</a:t>
            </a:r>
            <a:endParaRPr kumimoji="0" lang="en-US" sz="2200" b="0" u="none" strike="noStrike" kern="1200" cap="none" spc="0" normalizeH="0" baseline="0" noProof="0" dirty="0">
              <a:ln>
                <a:noFill/>
              </a:ln>
              <a:solidFill>
                <a:srgbClr val="0E1D5F"/>
              </a:solidFill>
              <a:effectLst/>
              <a:uLnTx/>
              <a:uFillTx/>
              <a:latin typeface="Georgia" panose="02040502050405020303" pitchFamily="18" charset="0"/>
              <a:ea typeface="+mn-ea"/>
              <a:cs typeface="+mn-cs"/>
            </a:endParaRPr>
          </a:p>
        </p:txBody>
      </p:sp>
      <p:sp>
        <p:nvSpPr>
          <p:cNvPr id="2" name="Google Shape;500;p2">
            <a:extLst>
              <a:ext uri="{FF2B5EF4-FFF2-40B4-BE49-F238E27FC236}">
                <a16:creationId xmlns:a16="http://schemas.microsoft.com/office/drawing/2014/main" id="{0F52F59A-06E5-ABF2-D7E2-E32164914A1D}"/>
              </a:ext>
            </a:extLst>
          </p:cNvPr>
          <p:cNvSpPr txBox="1"/>
          <p:nvPr/>
        </p:nvSpPr>
        <p:spPr>
          <a:xfrm>
            <a:off x="-196644" y="804669"/>
            <a:ext cx="9348429" cy="461635"/>
          </a:xfrm>
          <a:prstGeom prst="rect">
            <a:avLst/>
          </a:prstGeom>
          <a:noFill/>
          <a:ln>
            <a:noFill/>
          </a:ln>
        </p:spPr>
        <p:txBody>
          <a:bodyPr spcFirstLastPara="1" wrap="square" lIns="91425" tIns="91425" rIns="91425" bIns="91425" anchor="t" anchorCtr="0">
            <a:spAutoFit/>
          </a:bodyPr>
          <a:lstStyle/>
          <a:p>
            <a:pPr marL="457200" lvl="0" indent="-323850">
              <a:buClr>
                <a:srgbClr val="000000"/>
              </a:buClr>
              <a:buSzPct val="100000"/>
              <a:buFont typeface="Wingdings" panose="05000000000000000000" pitchFamily="2" charset="2"/>
              <a:buChar char="q"/>
              <a:defRPr/>
            </a:pPr>
            <a:r>
              <a:rPr lang="pl-PL" noProof="0" dirty="0">
                <a:solidFill>
                  <a:srgbClr val="000000"/>
                </a:solidFill>
                <a:latin typeface="Georgia" panose="02040502050405020303" pitchFamily="18" charset="0"/>
                <a:cs typeface="Arial"/>
                <a:sym typeface="Arial"/>
              </a:rPr>
              <a:t>Supremacja prawa unijnego nad prawem krajowym oraz UPO (?)</a:t>
            </a:r>
            <a:endParaRPr kumimoji="0" lang="pl-PL" b="0" u="none" strike="noStrike" kern="0" cap="none" spc="0" normalizeH="0" baseline="0" noProof="0" dirty="0">
              <a:ln>
                <a:noFill/>
              </a:ln>
              <a:solidFill>
                <a:srgbClr val="000000"/>
              </a:solidFill>
              <a:effectLst/>
              <a:uLnTx/>
              <a:uFillTx/>
              <a:latin typeface="Georgia" panose="02040502050405020303" pitchFamily="18" charset="0"/>
              <a:cs typeface="Arial"/>
              <a:sym typeface="Arial"/>
            </a:endParaRPr>
          </a:p>
        </p:txBody>
      </p:sp>
      <p:sp>
        <p:nvSpPr>
          <p:cNvPr id="6" name="TextBox 5">
            <a:extLst>
              <a:ext uri="{FF2B5EF4-FFF2-40B4-BE49-F238E27FC236}">
                <a16:creationId xmlns:a16="http://schemas.microsoft.com/office/drawing/2014/main" id="{6E72ABB4-838A-0935-7AE1-3A73E51AA60E}"/>
              </a:ext>
            </a:extLst>
          </p:cNvPr>
          <p:cNvSpPr txBox="1"/>
          <p:nvPr/>
        </p:nvSpPr>
        <p:spPr>
          <a:xfrm>
            <a:off x="-457800" y="1199538"/>
            <a:ext cx="9490109" cy="338554"/>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art. 91 ust. 3 Konstytucji, ale i art. 8 i orzecznictwo TK [Konstytucja góruje nad prawem UE]</a:t>
            </a:r>
          </a:p>
        </p:txBody>
      </p:sp>
      <p:sp>
        <p:nvSpPr>
          <p:cNvPr id="9" name="TextBox 8">
            <a:extLst>
              <a:ext uri="{FF2B5EF4-FFF2-40B4-BE49-F238E27FC236}">
                <a16:creationId xmlns:a16="http://schemas.microsoft.com/office/drawing/2014/main" id="{047EF573-A2A4-DABB-DFEF-EE62D2003CEA}"/>
              </a:ext>
            </a:extLst>
          </p:cNvPr>
          <p:cNvSpPr txBox="1"/>
          <p:nvPr/>
        </p:nvSpPr>
        <p:spPr>
          <a:xfrm>
            <a:off x="-457801" y="1493507"/>
            <a:ext cx="9490109" cy="830997"/>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art. 4 ust. 3 TUE [zasada lojalności] i orzecznictwo TSUE [C-270/83; C-294/99] =&gt; nakaz wykładni zgodnej z prawem unijnym dotyczy nie tylko prawa krajowego, lecz także traktatów międzynarodowych, w tym umów o UPO [ale art. 9 Konstytucji i art. 26-27 i 31 KWPT]</a:t>
            </a:r>
          </a:p>
        </p:txBody>
      </p:sp>
      <p:sp>
        <p:nvSpPr>
          <p:cNvPr id="10" name="TextBox 9">
            <a:extLst>
              <a:ext uri="{FF2B5EF4-FFF2-40B4-BE49-F238E27FC236}">
                <a16:creationId xmlns:a16="http://schemas.microsoft.com/office/drawing/2014/main" id="{4602EB9B-3FBF-D321-AB1A-FA28A5F9D9D2}"/>
              </a:ext>
            </a:extLst>
          </p:cNvPr>
          <p:cNvSpPr txBox="1"/>
          <p:nvPr/>
        </p:nvSpPr>
        <p:spPr>
          <a:xfrm>
            <a:off x="-457800" y="2266955"/>
            <a:ext cx="9490109" cy="830997"/>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art. 267 TFUE =&gt; TSUE jest jedynym sądem właściwym dla wiążącej prawnie wykładni prawa unijnego, w tym dotyczącej zgodności prawa krajowego państw członkowskich z pierwotnym i wtórnym prawem unijnym oraz o zgodności wtórnego prawa unijnego z prawem pierwotnym </a:t>
            </a:r>
          </a:p>
        </p:txBody>
      </p:sp>
      <p:sp>
        <p:nvSpPr>
          <p:cNvPr id="11" name="TextBox 10">
            <a:extLst>
              <a:ext uri="{FF2B5EF4-FFF2-40B4-BE49-F238E27FC236}">
                <a16:creationId xmlns:a16="http://schemas.microsoft.com/office/drawing/2014/main" id="{2808E6AF-115C-6B07-A33F-EDB86D8583DB}"/>
              </a:ext>
            </a:extLst>
          </p:cNvPr>
          <p:cNvSpPr txBox="1"/>
          <p:nvPr/>
        </p:nvSpPr>
        <p:spPr>
          <a:xfrm>
            <a:off x="-457802" y="3040578"/>
            <a:ext cx="9568025" cy="1077218"/>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art. 351 TFUE: umowy międzynarodowe (np. UPO) zawarte z państwami trzecimi przed przystąpieniem do UE (np. 2004 r.) nie są modyfikowane prawem UE, ale państwa członkowskie są zobowiązane do jak najsprawniejszego usunięcia niezgodności, natomiast umowy zawarte pomiędzy państwami członkowskimi muszę być zgodne z prawem UE </a:t>
            </a:r>
          </a:p>
        </p:txBody>
      </p:sp>
      <p:sp>
        <p:nvSpPr>
          <p:cNvPr id="13" name="Google Shape;500;p2">
            <a:extLst>
              <a:ext uri="{FF2B5EF4-FFF2-40B4-BE49-F238E27FC236}">
                <a16:creationId xmlns:a16="http://schemas.microsoft.com/office/drawing/2014/main" id="{2E356B8D-D35F-33C9-FDCD-7C16AC9C3CCB}"/>
              </a:ext>
            </a:extLst>
          </p:cNvPr>
          <p:cNvSpPr txBox="1"/>
          <p:nvPr/>
        </p:nvSpPr>
        <p:spPr>
          <a:xfrm>
            <a:off x="-118730" y="4008584"/>
            <a:ext cx="9348429" cy="461635"/>
          </a:xfrm>
          <a:prstGeom prst="rect">
            <a:avLst/>
          </a:prstGeom>
          <a:noFill/>
          <a:ln>
            <a:noFill/>
          </a:ln>
        </p:spPr>
        <p:txBody>
          <a:bodyPr spcFirstLastPara="1" wrap="square" lIns="91425" tIns="91425" rIns="91425" bIns="91425" anchor="t" anchorCtr="0">
            <a:spAutoFit/>
          </a:bodyPr>
          <a:lstStyle/>
          <a:p>
            <a:pPr marL="457200" lvl="0" indent="-323850">
              <a:buClr>
                <a:srgbClr val="000000"/>
              </a:buClr>
              <a:buSzPct val="100000"/>
              <a:buFont typeface="Wingdings" panose="05000000000000000000" pitchFamily="2" charset="2"/>
              <a:buChar char="q"/>
              <a:defRPr/>
            </a:pPr>
            <a:r>
              <a:rPr lang="pl-PL" noProof="0" dirty="0">
                <a:solidFill>
                  <a:srgbClr val="000000"/>
                </a:solidFill>
                <a:latin typeface="Georgia" panose="02040502050405020303" pitchFamily="18" charset="0"/>
                <a:cs typeface="Arial"/>
                <a:sym typeface="Arial"/>
              </a:rPr>
              <a:t>Kanon wykładni prawa unijnego</a:t>
            </a:r>
            <a:endParaRPr kumimoji="0" lang="pl-PL" b="0" u="none" strike="noStrike" kern="0" cap="none" spc="0" normalizeH="0" baseline="0" noProof="0" dirty="0">
              <a:ln>
                <a:noFill/>
              </a:ln>
              <a:solidFill>
                <a:srgbClr val="000000"/>
              </a:solidFill>
              <a:effectLst/>
              <a:uLnTx/>
              <a:uFillTx/>
              <a:latin typeface="Georgia" panose="02040502050405020303" pitchFamily="18" charset="0"/>
              <a:cs typeface="Arial"/>
              <a:sym typeface="Arial"/>
            </a:endParaRPr>
          </a:p>
        </p:txBody>
      </p:sp>
      <p:sp>
        <p:nvSpPr>
          <p:cNvPr id="14" name="TextBox 13">
            <a:extLst>
              <a:ext uri="{FF2B5EF4-FFF2-40B4-BE49-F238E27FC236}">
                <a16:creationId xmlns:a16="http://schemas.microsoft.com/office/drawing/2014/main" id="{8B1B37B0-3D04-982D-57E5-B5A51311343E}"/>
              </a:ext>
            </a:extLst>
          </p:cNvPr>
          <p:cNvSpPr txBox="1"/>
          <p:nvPr/>
        </p:nvSpPr>
        <p:spPr>
          <a:xfrm>
            <a:off x="-379886" y="4354961"/>
            <a:ext cx="9490109" cy="584775"/>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Zasada autonomiczności pojęć prawa unijnego =&gt; dyrektywa </a:t>
            </a:r>
            <a:r>
              <a:rPr lang="pl-PL" sz="1600" i="1" kern="0" dirty="0">
                <a:solidFill>
                  <a:srgbClr val="000000"/>
                </a:solidFill>
                <a:latin typeface="Georgia" panose="02040502050405020303" pitchFamily="18" charset="0"/>
                <a:cs typeface="Times New Roman" pitchFamily="18" charset="0"/>
                <a:sym typeface="Arial"/>
              </a:rPr>
              <a:t>effet utile</a:t>
            </a:r>
            <a:r>
              <a:rPr lang="pl-PL" sz="1600" kern="0" dirty="0">
                <a:solidFill>
                  <a:srgbClr val="000000"/>
                </a:solidFill>
                <a:latin typeface="Georgia" panose="02040502050405020303" pitchFamily="18" charset="0"/>
                <a:cs typeface="Times New Roman" pitchFamily="18" charset="0"/>
                <a:sym typeface="Arial"/>
              </a:rPr>
              <a:t> [por. wykładnia kontekstualna UPO oraz wykładnia w dobre wierze z art. 31 ust. 1 KWPT]</a:t>
            </a:r>
          </a:p>
        </p:txBody>
      </p:sp>
      <p:sp>
        <p:nvSpPr>
          <p:cNvPr id="15" name="TextBox 14">
            <a:extLst>
              <a:ext uri="{FF2B5EF4-FFF2-40B4-BE49-F238E27FC236}">
                <a16:creationId xmlns:a16="http://schemas.microsoft.com/office/drawing/2014/main" id="{34F20E87-93AF-76A7-F11B-58E1843F4195}"/>
              </a:ext>
            </a:extLst>
          </p:cNvPr>
          <p:cNvSpPr txBox="1"/>
          <p:nvPr/>
        </p:nvSpPr>
        <p:spPr>
          <a:xfrm>
            <a:off x="-379886" y="4852952"/>
            <a:ext cx="9490109" cy="338554"/>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Zasada poszanowania ogólnej reguły wykładni z art. 31 KWPT [C-386/08, </a:t>
            </a:r>
            <a:r>
              <a:rPr lang="pl-PL" sz="1600" i="1" kern="0" dirty="0">
                <a:solidFill>
                  <a:srgbClr val="000000"/>
                </a:solidFill>
                <a:latin typeface="Georgia" panose="02040502050405020303" pitchFamily="18" charset="0"/>
                <a:cs typeface="Times New Roman" pitchFamily="18" charset="0"/>
                <a:sym typeface="Arial"/>
              </a:rPr>
              <a:t>Brita</a:t>
            </a:r>
            <a:r>
              <a:rPr lang="pl-PL" sz="1600" kern="0" dirty="0">
                <a:solidFill>
                  <a:srgbClr val="000000"/>
                </a:solidFill>
                <a:latin typeface="Georgia" panose="02040502050405020303" pitchFamily="18" charset="0"/>
                <a:cs typeface="Times New Roman" pitchFamily="18" charset="0"/>
                <a:sym typeface="Arial"/>
              </a:rPr>
              <a:t>]</a:t>
            </a:r>
          </a:p>
        </p:txBody>
      </p:sp>
      <p:sp>
        <p:nvSpPr>
          <p:cNvPr id="16" name="TextBox 15">
            <a:extLst>
              <a:ext uri="{FF2B5EF4-FFF2-40B4-BE49-F238E27FC236}">
                <a16:creationId xmlns:a16="http://schemas.microsoft.com/office/drawing/2014/main" id="{59C78E5B-ADEB-3AB4-C4BD-7C6E8887B614}"/>
              </a:ext>
            </a:extLst>
          </p:cNvPr>
          <p:cNvSpPr txBox="1"/>
          <p:nvPr/>
        </p:nvSpPr>
        <p:spPr>
          <a:xfrm>
            <a:off x="-379887" y="5166775"/>
            <a:ext cx="9490109" cy="584775"/>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Stosowanie ogólnych zasad prawa UE, głównie: proporcjonalności, pewności (określoność i przewidywalność) prawa, zakazu dyskryminacji i zakazu nadużyć praw podmiotowych</a:t>
            </a:r>
          </a:p>
        </p:txBody>
      </p:sp>
    </p:spTree>
    <p:extLst>
      <p:ext uri="{BB962C8B-B14F-4D97-AF65-F5344CB8AC3E}">
        <p14:creationId xmlns:p14="http://schemas.microsoft.com/office/powerpoint/2010/main" val="271515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 calcmode="lin" valueType="num">
                                      <p:cBhvr>
                                        <p:cTn id="13" dur="1000" fill="hold"/>
                                        <p:tgtEl>
                                          <p:spTgt spid="6"/>
                                        </p:tgtEl>
                                        <p:attrNameLst>
                                          <p:attrName>style.rotation</p:attrName>
                                        </p:attrNameLst>
                                      </p:cBhvr>
                                      <p:tavLst>
                                        <p:tav tm="0">
                                          <p:val>
                                            <p:fltVal val="90"/>
                                          </p:val>
                                        </p:tav>
                                        <p:tav tm="100000">
                                          <p:val>
                                            <p:fltVal val="0"/>
                                          </p:val>
                                        </p:tav>
                                      </p:tavLst>
                                    </p:anim>
                                    <p:animEffect transition="in" filter="fade">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style.rotation</p:attrName>
                                        </p:attrNameLst>
                                      </p:cBhvr>
                                      <p:tavLst>
                                        <p:tav tm="0">
                                          <p:val>
                                            <p:fltVal val="90"/>
                                          </p:val>
                                        </p:tav>
                                        <p:tav tm="100000">
                                          <p:val>
                                            <p:fltVal val="0"/>
                                          </p:val>
                                        </p:tav>
                                      </p:tavLst>
                                    </p:anim>
                                    <p:animEffect transition="in" filter="fade">
                                      <p:cBhvr>
                                        <p:cTn id="22" dur="1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1000" fill="hold"/>
                                        <p:tgtEl>
                                          <p:spTgt spid="10"/>
                                        </p:tgtEl>
                                        <p:attrNameLst>
                                          <p:attrName>ppt_w</p:attrName>
                                        </p:attrNameLst>
                                      </p:cBhvr>
                                      <p:tavLst>
                                        <p:tav tm="0">
                                          <p:val>
                                            <p:fltVal val="0"/>
                                          </p:val>
                                        </p:tav>
                                        <p:tav tm="100000">
                                          <p:val>
                                            <p:strVal val="#ppt_w"/>
                                          </p:val>
                                        </p:tav>
                                      </p:tavLst>
                                    </p:anim>
                                    <p:anim calcmode="lin" valueType="num">
                                      <p:cBhvr>
                                        <p:cTn id="28" dur="1000" fill="hold"/>
                                        <p:tgtEl>
                                          <p:spTgt spid="10"/>
                                        </p:tgtEl>
                                        <p:attrNameLst>
                                          <p:attrName>ppt_h</p:attrName>
                                        </p:attrNameLst>
                                      </p:cBhvr>
                                      <p:tavLst>
                                        <p:tav tm="0">
                                          <p:val>
                                            <p:fltVal val="0"/>
                                          </p:val>
                                        </p:tav>
                                        <p:tav tm="100000">
                                          <p:val>
                                            <p:strVal val="#ppt_h"/>
                                          </p:val>
                                        </p:tav>
                                      </p:tavLst>
                                    </p:anim>
                                    <p:anim calcmode="lin" valueType="num">
                                      <p:cBhvr>
                                        <p:cTn id="29" dur="1000" fill="hold"/>
                                        <p:tgtEl>
                                          <p:spTgt spid="10"/>
                                        </p:tgtEl>
                                        <p:attrNameLst>
                                          <p:attrName>style.rotation</p:attrName>
                                        </p:attrNameLst>
                                      </p:cBhvr>
                                      <p:tavLst>
                                        <p:tav tm="0">
                                          <p:val>
                                            <p:fltVal val="90"/>
                                          </p:val>
                                        </p:tav>
                                        <p:tav tm="100000">
                                          <p:val>
                                            <p:fltVal val="0"/>
                                          </p:val>
                                        </p:tav>
                                      </p:tavLst>
                                    </p:anim>
                                    <p:animEffect transition="in" filter="fade">
                                      <p:cBhvr>
                                        <p:cTn id="30" dur="10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1000" fill="hold"/>
                                        <p:tgtEl>
                                          <p:spTgt spid="11"/>
                                        </p:tgtEl>
                                        <p:attrNameLst>
                                          <p:attrName>ppt_w</p:attrName>
                                        </p:attrNameLst>
                                      </p:cBhvr>
                                      <p:tavLst>
                                        <p:tav tm="0">
                                          <p:val>
                                            <p:fltVal val="0"/>
                                          </p:val>
                                        </p:tav>
                                        <p:tav tm="100000">
                                          <p:val>
                                            <p:strVal val="#ppt_w"/>
                                          </p:val>
                                        </p:tav>
                                      </p:tavLst>
                                    </p:anim>
                                    <p:anim calcmode="lin" valueType="num">
                                      <p:cBhvr>
                                        <p:cTn id="36" dur="1000" fill="hold"/>
                                        <p:tgtEl>
                                          <p:spTgt spid="11"/>
                                        </p:tgtEl>
                                        <p:attrNameLst>
                                          <p:attrName>ppt_h</p:attrName>
                                        </p:attrNameLst>
                                      </p:cBhvr>
                                      <p:tavLst>
                                        <p:tav tm="0">
                                          <p:val>
                                            <p:fltVal val="0"/>
                                          </p:val>
                                        </p:tav>
                                        <p:tav tm="100000">
                                          <p:val>
                                            <p:strVal val="#ppt_h"/>
                                          </p:val>
                                        </p:tav>
                                      </p:tavLst>
                                    </p:anim>
                                    <p:anim calcmode="lin" valueType="num">
                                      <p:cBhvr>
                                        <p:cTn id="37" dur="1000" fill="hold"/>
                                        <p:tgtEl>
                                          <p:spTgt spid="11"/>
                                        </p:tgtEl>
                                        <p:attrNameLst>
                                          <p:attrName>style.rotation</p:attrName>
                                        </p:attrNameLst>
                                      </p:cBhvr>
                                      <p:tavLst>
                                        <p:tav tm="0">
                                          <p:val>
                                            <p:fltVal val="90"/>
                                          </p:val>
                                        </p:tav>
                                        <p:tav tm="100000">
                                          <p:val>
                                            <p:fltVal val="0"/>
                                          </p:val>
                                        </p:tav>
                                      </p:tavLst>
                                    </p:anim>
                                    <p:animEffect transition="in" filter="fade">
                                      <p:cBhvr>
                                        <p:cTn id="38" dur="1000"/>
                                        <p:tgtEl>
                                          <p:spTgt spid="11"/>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1000" fill="hold"/>
                                        <p:tgtEl>
                                          <p:spTgt spid="14"/>
                                        </p:tgtEl>
                                        <p:attrNameLst>
                                          <p:attrName>ppt_w</p:attrName>
                                        </p:attrNameLst>
                                      </p:cBhvr>
                                      <p:tavLst>
                                        <p:tav tm="0">
                                          <p:val>
                                            <p:fltVal val="0"/>
                                          </p:val>
                                        </p:tav>
                                        <p:tav tm="100000">
                                          <p:val>
                                            <p:strVal val="#ppt_w"/>
                                          </p:val>
                                        </p:tav>
                                      </p:tavLst>
                                    </p:anim>
                                    <p:anim calcmode="lin" valueType="num">
                                      <p:cBhvr>
                                        <p:cTn id="48" dur="1000" fill="hold"/>
                                        <p:tgtEl>
                                          <p:spTgt spid="14"/>
                                        </p:tgtEl>
                                        <p:attrNameLst>
                                          <p:attrName>ppt_h</p:attrName>
                                        </p:attrNameLst>
                                      </p:cBhvr>
                                      <p:tavLst>
                                        <p:tav tm="0">
                                          <p:val>
                                            <p:fltVal val="0"/>
                                          </p:val>
                                        </p:tav>
                                        <p:tav tm="100000">
                                          <p:val>
                                            <p:strVal val="#ppt_h"/>
                                          </p:val>
                                        </p:tav>
                                      </p:tavLst>
                                    </p:anim>
                                    <p:anim calcmode="lin" valueType="num">
                                      <p:cBhvr>
                                        <p:cTn id="49" dur="1000" fill="hold"/>
                                        <p:tgtEl>
                                          <p:spTgt spid="14"/>
                                        </p:tgtEl>
                                        <p:attrNameLst>
                                          <p:attrName>style.rotation</p:attrName>
                                        </p:attrNameLst>
                                      </p:cBhvr>
                                      <p:tavLst>
                                        <p:tav tm="0">
                                          <p:val>
                                            <p:fltVal val="90"/>
                                          </p:val>
                                        </p:tav>
                                        <p:tav tm="100000">
                                          <p:val>
                                            <p:fltVal val="0"/>
                                          </p:val>
                                        </p:tav>
                                      </p:tavLst>
                                    </p:anim>
                                    <p:animEffect transition="in" filter="fade">
                                      <p:cBhvr>
                                        <p:cTn id="50" dur="1000"/>
                                        <p:tgtEl>
                                          <p:spTgt spid="14"/>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1000" fill="hold"/>
                                        <p:tgtEl>
                                          <p:spTgt spid="15"/>
                                        </p:tgtEl>
                                        <p:attrNameLst>
                                          <p:attrName>ppt_w</p:attrName>
                                        </p:attrNameLst>
                                      </p:cBhvr>
                                      <p:tavLst>
                                        <p:tav tm="0">
                                          <p:val>
                                            <p:fltVal val="0"/>
                                          </p:val>
                                        </p:tav>
                                        <p:tav tm="100000">
                                          <p:val>
                                            <p:strVal val="#ppt_w"/>
                                          </p:val>
                                        </p:tav>
                                      </p:tavLst>
                                    </p:anim>
                                    <p:anim calcmode="lin" valueType="num">
                                      <p:cBhvr>
                                        <p:cTn id="56" dur="1000" fill="hold"/>
                                        <p:tgtEl>
                                          <p:spTgt spid="15"/>
                                        </p:tgtEl>
                                        <p:attrNameLst>
                                          <p:attrName>ppt_h</p:attrName>
                                        </p:attrNameLst>
                                      </p:cBhvr>
                                      <p:tavLst>
                                        <p:tav tm="0">
                                          <p:val>
                                            <p:fltVal val="0"/>
                                          </p:val>
                                        </p:tav>
                                        <p:tav tm="100000">
                                          <p:val>
                                            <p:strVal val="#ppt_h"/>
                                          </p:val>
                                        </p:tav>
                                      </p:tavLst>
                                    </p:anim>
                                    <p:anim calcmode="lin" valueType="num">
                                      <p:cBhvr>
                                        <p:cTn id="57" dur="1000" fill="hold"/>
                                        <p:tgtEl>
                                          <p:spTgt spid="15"/>
                                        </p:tgtEl>
                                        <p:attrNameLst>
                                          <p:attrName>style.rotation</p:attrName>
                                        </p:attrNameLst>
                                      </p:cBhvr>
                                      <p:tavLst>
                                        <p:tav tm="0">
                                          <p:val>
                                            <p:fltVal val="90"/>
                                          </p:val>
                                        </p:tav>
                                        <p:tav tm="100000">
                                          <p:val>
                                            <p:fltVal val="0"/>
                                          </p:val>
                                        </p:tav>
                                      </p:tavLst>
                                    </p:anim>
                                    <p:animEffect transition="in" filter="fade">
                                      <p:cBhvr>
                                        <p:cTn id="58" dur="1000"/>
                                        <p:tgtEl>
                                          <p:spTgt spid="15"/>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1000" fill="hold"/>
                                        <p:tgtEl>
                                          <p:spTgt spid="16"/>
                                        </p:tgtEl>
                                        <p:attrNameLst>
                                          <p:attrName>ppt_w</p:attrName>
                                        </p:attrNameLst>
                                      </p:cBhvr>
                                      <p:tavLst>
                                        <p:tav tm="0">
                                          <p:val>
                                            <p:fltVal val="0"/>
                                          </p:val>
                                        </p:tav>
                                        <p:tav tm="100000">
                                          <p:val>
                                            <p:strVal val="#ppt_w"/>
                                          </p:val>
                                        </p:tav>
                                      </p:tavLst>
                                    </p:anim>
                                    <p:anim calcmode="lin" valueType="num">
                                      <p:cBhvr>
                                        <p:cTn id="64" dur="1000" fill="hold"/>
                                        <p:tgtEl>
                                          <p:spTgt spid="16"/>
                                        </p:tgtEl>
                                        <p:attrNameLst>
                                          <p:attrName>ppt_h</p:attrName>
                                        </p:attrNameLst>
                                      </p:cBhvr>
                                      <p:tavLst>
                                        <p:tav tm="0">
                                          <p:val>
                                            <p:fltVal val="0"/>
                                          </p:val>
                                        </p:tav>
                                        <p:tav tm="100000">
                                          <p:val>
                                            <p:strVal val="#ppt_h"/>
                                          </p:val>
                                        </p:tav>
                                      </p:tavLst>
                                    </p:anim>
                                    <p:anim calcmode="lin" valueType="num">
                                      <p:cBhvr>
                                        <p:cTn id="65" dur="1000" fill="hold"/>
                                        <p:tgtEl>
                                          <p:spTgt spid="16"/>
                                        </p:tgtEl>
                                        <p:attrNameLst>
                                          <p:attrName>style.rotation</p:attrName>
                                        </p:attrNameLst>
                                      </p:cBhvr>
                                      <p:tavLst>
                                        <p:tav tm="0">
                                          <p:val>
                                            <p:fltVal val="90"/>
                                          </p:val>
                                        </p:tav>
                                        <p:tav tm="100000">
                                          <p:val>
                                            <p:fltVal val="0"/>
                                          </p:val>
                                        </p:tav>
                                      </p:tavLst>
                                    </p:anim>
                                    <p:animEffect transition="in" filter="fade">
                                      <p:cBhvr>
                                        <p:cTn id="6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9" grpId="0"/>
      <p:bldP spid="10" grpId="0"/>
      <p:bldP spid="11" grpId="0"/>
      <p:bldP spid="13" grpId="0"/>
      <p:bldP spid="14"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0433A8-B688-449B-9BF8-ABB176901726}" type="slidenum">
              <a:rPr kumimoji="0" lang="en-US" sz="800" b="0" i="0" u="none" strike="noStrike" kern="1200" cap="none" spc="0" normalizeH="0" baseline="0" noProof="0" smtClean="0">
                <a:ln>
                  <a:noFill/>
                </a:ln>
                <a:solidFill>
                  <a:srgbClr val="0F1541"/>
                </a:solidFill>
                <a:effectLst/>
                <a:uLnTx/>
                <a:uFillTx/>
                <a:latin typeface="Calibri"/>
                <a:ea typeface="+mn-ea"/>
                <a:cs typeface="Calibri"/>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800" b="0" i="0" u="none" strike="noStrike" kern="1200" cap="none" spc="0" normalizeH="0" baseline="0" noProof="0" dirty="0">
              <a:ln>
                <a:noFill/>
              </a:ln>
              <a:solidFill>
                <a:srgbClr val="0F1541"/>
              </a:solidFill>
              <a:effectLst/>
              <a:uLnTx/>
              <a:uFillTx/>
              <a:latin typeface="Calibri"/>
              <a:ea typeface="+mn-ea"/>
              <a:cs typeface="Calibri"/>
            </a:endParaRPr>
          </a:p>
        </p:txBody>
      </p:sp>
      <p:cxnSp>
        <p:nvCxnSpPr>
          <p:cNvPr id="5" name="Straight Connector 4">
            <a:extLst>
              <a:ext uri="{FF2B5EF4-FFF2-40B4-BE49-F238E27FC236}">
                <a16:creationId xmlns:a16="http://schemas.microsoft.com/office/drawing/2014/main" id="{89847D4C-C8A2-8551-619E-C5DB2878EBCA}"/>
              </a:ext>
            </a:extLst>
          </p:cNvPr>
          <p:cNvCxnSpPr>
            <a:cxnSpLocks/>
          </p:cNvCxnSpPr>
          <p:nvPr/>
        </p:nvCxnSpPr>
        <p:spPr>
          <a:xfrm>
            <a:off x="3813" y="738861"/>
            <a:ext cx="9140187" cy="0"/>
          </a:xfrm>
          <a:prstGeom prst="line">
            <a:avLst/>
          </a:prstGeom>
          <a:noFill/>
          <a:ln w="28575" cap="flat" cmpd="sng" algn="ctr">
            <a:solidFill>
              <a:srgbClr val="4472C4"/>
            </a:solidFill>
            <a:prstDash val="solid"/>
            <a:miter lim="800000"/>
          </a:ln>
          <a:effectLst/>
        </p:spPr>
      </p:cxnSp>
      <p:sp>
        <p:nvSpPr>
          <p:cNvPr id="3" name="TextBox 2">
            <a:extLst>
              <a:ext uri="{FF2B5EF4-FFF2-40B4-BE49-F238E27FC236}">
                <a16:creationId xmlns:a16="http://schemas.microsoft.com/office/drawing/2014/main" id="{CE601A28-7601-1630-BF74-CE5946C1A188}"/>
              </a:ext>
            </a:extLst>
          </p:cNvPr>
          <p:cNvSpPr txBox="1"/>
          <p:nvPr/>
        </p:nvSpPr>
        <p:spPr>
          <a:xfrm>
            <a:off x="8753" y="335685"/>
            <a:ext cx="9101470" cy="43088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200" b="1" u="none" strike="noStrike" kern="1200" cap="none" spc="0" normalizeH="0" baseline="0" noProof="0" dirty="0">
                <a:ln>
                  <a:noFill/>
                </a:ln>
                <a:solidFill>
                  <a:srgbClr val="0E1D5F"/>
                </a:solidFill>
                <a:effectLst/>
                <a:uLnTx/>
                <a:uFillTx/>
                <a:latin typeface="Georgia" panose="02040502050405020303" pitchFamily="18" charset="0"/>
                <a:ea typeface="+mn-ea"/>
                <a:cs typeface="+mn-cs"/>
              </a:rPr>
              <a:t>Próba pogodzenia ze sobą kanonów wykładni UPO</a:t>
            </a:r>
            <a:endParaRPr kumimoji="0" lang="en-US" sz="2200" b="0" u="none" strike="noStrike" kern="1200" cap="none" spc="0" normalizeH="0" baseline="0" noProof="0" dirty="0">
              <a:ln>
                <a:noFill/>
              </a:ln>
              <a:solidFill>
                <a:srgbClr val="0E1D5F"/>
              </a:solidFill>
              <a:effectLst/>
              <a:uLnTx/>
              <a:uFillTx/>
              <a:latin typeface="Georgia" panose="02040502050405020303" pitchFamily="18" charset="0"/>
              <a:ea typeface="+mn-ea"/>
              <a:cs typeface="+mn-cs"/>
            </a:endParaRPr>
          </a:p>
        </p:txBody>
      </p:sp>
      <p:sp>
        <p:nvSpPr>
          <p:cNvPr id="2" name="Google Shape;500;p2">
            <a:extLst>
              <a:ext uri="{FF2B5EF4-FFF2-40B4-BE49-F238E27FC236}">
                <a16:creationId xmlns:a16="http://schemas.microsoft.com/office/drawing/2014/main" id="{0F52F59A-06E5-ABF2-D7E2-E32164914A1D}"/>
              </a:ext>
            </a:extLst>
          </p:cNvPr>
          <p:cNvSpPr txBox="1"/>
          <p:nvPr/>
        </p:nvSpPr>
        <p:spPr>
          <a:xfrm>
            <a:off x="-162867" y="633601"/>
            <a:ext cx="9306867" cy="738633"/>
          </a:xfrm>
          <a:prstGeom prst="rect">
            <a:avLst/>
          </a:prstGeom>
          <a:noFill/>
          <a:ln>
            <a:noFill/>
          </a:ln>
        </p:spPr>
        <p:txBody>
          <a:bodyPr spcFirstLastPara="1" wrap="square" lIns="91425" tIns="91425" rIns="91425" bIns="91425" anchor="t" anchorCtr="0">
            <a:spAutoFit/>
          </a:bodyPr>
          <a:lstStyle/>
          <a:p>
            <a:pPr marL="457200" lvl="0" indent="-323850">
              <a:buClr>
                <a:srgbClr val="000000"/>
              </a:buClr>
              <a:buSzPct val="100000"/>
              <a:buFont typeface="Wingdings" panose="05000000000000000000" pitchFamily="2" charset="2"/>
              <a:buChar char="q"/>
              <a:defRPr/>
            </a:pPr>
            <a:r>
              <a:rPr lang="pl-PL" dirty="0">
                <a:solidFill>
                  <a:srgbClr val="000000"/>
                </a:solidFill>
                <a:latin typeface="Georgia" panose="02040502050405020303" pitchFamily="18" charset="0"/>
                <a:cs typeface="Arial"/>
                <a:sym typeface="Arial"/>
              </a:rPr>
              <a:t>Wykładnia językowa stanowi punkt wyjścia oraz jest dominująca w procesie wykładni UPO dopóki </a:t>
            </a:r>
            <a:r>
              <a:rPr lang="pl-PL" u="sng" dirty="0">
                <a:solidFill>
                  <a:srgbClr val="000000"/>
                </a:solidFill>
                <a:latin typeface="Georgia" panose="02040502050405020303" pitchFamily="18" charset="0"/>
                <a:cs typeface="Arial"/>
                <a:sym typeface="Arial"/>
              </a:rPr>
              <a:t>dopóty nie prowadzi do nadużycia korzyści wynikających z UPO</a:t>
            </a:r>
            <a:endParaRPr kumimoji="0" lang="pl-PL" b="0" u="sng" strike="noStrike" kern="0" cap="none" spc="0" normalizeH="0" baseline="0" noProof="0" dirty="0">
              <a:ln>
                <a:noFill/>
              </a:ln>
              <a:solidFill>
                <a:srgbClr val="000000"/>
              </a:solidFill>
              <a:effectLst/>
              <a:uLnTx/>
              <a:uFillTx/>
              <a:latin typeface="Georgia" panose="02040502050405020303" pitchFamily="18" charset="0"/>
              <a:cs typeface="Arial"/>
              <a:sym typeface="Arial"/>
            </a:endParaRPr>
          </a:p>
        </p:txBody>
      </p:sp>
      <p:sp>
        <p:nvSpPr>
          <p:cNvPr id="7" name="Google Shape;500;p2">
            <a:extLst>
              <a:ext uri="{FF2B5EF4-FFF2-40B4-BE49-F238E27FC236}">
                <a16:creationId xmlns:a16="http://schemas.microsoft.com/office/drawing/2014/main" id="{ADA82F72-289D-F57F-565E-12B93F5CB98A}"/>
              </a:ext>
            </a:extLst>
          </p:cNvPr>
          <p:cNvSpPr txBox="1"/>
          <p:nvPr/>
        </p:nvSpPr>
        <p:spPr>
          <a:xfrm>
            <a:off x="-81434" y="3887681"/>
            <a:ext cx="9306867" cy="1015632"/>
          </a:xfrm>
          <a:prstGeom prst="rect">
            <a:avLst/>
          </a:prstGeom>
          <a:noFill/>
          <a:ln>
            <a:noFill/>
          </a:ln>
        </p:spPr>
        <p:txBody>
          <a:bodyPr spcFirstLastPara="1" wrap="square" lIns="91425" tIns="91425" rIns="91425" bIns="91425" anchor="t" anchorCtr="0">
            <a:spAutoFit/>
          </a:bodyPr>
          <a:lstStyle/>
          <a:p>
            <a:pPr marL="457200" lvl="0" indent="-323850">
              <a:buClr>
                <a:srgbClr val="000000"/>
              </a:buClr>
              <a:buSzPct val="100000"/>
              <a:buFont typeface="Wingdings" panose="05000000000000000000" pitchFamily="2" charset="2"/>
              <a:buChar char="q"/>
              <a:defRPr/>
            </a:pPr>
            <a:r>
              <a:rPr lang="pl-PL" dirty="0">
                <a:solidFill>
                  <a:srgbClr val="000000"/>
                </a:solidFill>
                <a:latin typeface="Georgia" panose="02040502050405020303" pitchFamily="18" charset="0"/>
                <a:cs typeface="Arial"/>
                <a:sym typeface="Arial"/>
              </a:rPr>
              <a:t>Art. 3 ust. 2 MK OECD wymaga ścisłego zastosowania krajowego znaczenia niezdefiniowanego w pełni wyrażenia z UPO, chyba, że kontekst wymaga inaczej np. dla uniknięcia podwójnego opodatkowania lub eliminacji nadużycia UPO</a:t>
            </a:r>
            <a:endParaRPr kumimoji="0" lang="pl-PL" b="0" u="none" strike="noStrike" kern="0" cap="none" spc="0" normalizeH="0" baseline="0" noProof="0" dirty="0">
              <a:ln>
                <a:noFill/>
              </a:ln>
              <a:solidFill>
                <a:srgbClr val="000000"/>
              </a:solidFill>
              <a:effectLst/>
              <a:uLnTx/>
              <a:uFillTx/>
              <a:latin typeface="Georgia" panose="02040502050405020303" pitchFamily="18" charset="0"/>
              <a:cs typeface="Arial"/>
              <a:sym typeface="Arial"/>
            </a:endParaRPr>
          </a:p>
        </p:txBody>
      </p:sp>
      <p:sp>
        <p:nvSpPr>
          <p:cNvPr id="8" name="TextBox 7">
            <a:extLst>
              <a:ext uri="{FF2B5EF4-FFF2-40B4-BE49-F238E27FC236}">
                <a16:creationId xmlns:a16="http://schemas.microsoft.com/office/drawing/2014/main" id="{ACFABD12-DED7-7DB9-A534-86D79A8884C3}"/>
              </a:ext>
            </a:extLst>
          </p:cNvPr>
          <p:cNvSpPr txBox="1"/>
          <p:nvPr/>
        </p:nvSpPr>
        <p:spPr>
          <a:xfrm>
            <a:off x="-379886" y="1193039"/>
            <a:ext cx="9490109" cy="1077218"/>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Art. 9 Konstytucji wymaga poszanowania art. 31 ust. 1 KWPT, który zawiera zasadę wykładni w dobrej wierze,  z której wywodzi się zasadę zakazu nadużycia korzyści z UPO, oraz zasady wykładni kontekstualnej i celowościowej, bez których wykładnia językowa nie stanowi pełnej i właściwej wykładni UPO</a:t>
            </a:r>
          </a:p>
        </p:txBody>
      </p:sp>
      <p:sp>
        <p:nvSpPr>
          <p:cNvPr id="12" name="TextBox 11">
            <a:extLst>
              <a:ext uri="{FF2B5EF4-FFF2-40B4-BE49-F238E27FC236}">
                <a16:creationId xmlns:a16="http://schemas.microsoft.com/office/drawing/2014/main" id="{7454B349-7630-1259-3BF7-0B2CC6FF8428}"/>
              </a:ext>
            </a:extLst>
          </p:cNvPr>
          <p:cNvSpPr txBox="1"/>
          <p:nvPr/>
        </p:nvSpPr>
        <p:spPr>
          <a:xfrm>
            <a:off x="-379887" y="2204743"/>
            <a:ext cx="9490109" cy="584775"/>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Art. 91 ust. 3 Konstytucji wymaga poszanowania orzecznictwa TSUE, w tym zasady zakazu nadużycia praw podmiotowych, np. praw podatników wynikających z UPO</a:t>
            </a:r>
          </a:p>
        </p:txBody>
      </p:sp>
      <p:sp>
        <p:nvSpPr>
          <p:cNvPr id="17" name="TextBox 16">
            <a:extLst>
              <a:ext uri="{FF2B5EF4-FFF2-40B4-BE49-F238E27FC236}">
                <a16:creationId xmlns:a16="http://schemas.microsoft.com/office/drawing/2014/main" id="{E28BFAFF-EC07-CC9E-55B2-38AA2C0F3B22}"/>
              </a:ext>
            </a:extLst>
          </p:cNvPr>
          <p:cNvSpPr txBox="1"/>
          <p:nvPr/>
        </p:nvSpPr>
        <p:spPr>
          <a:xfrm>
            <a:off x="-379886" y="2727175"/>
            <a:ext cx="9490109" cy="584775"/>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Art. 84 i 217 Konstytucji nie umożliwiają ignorancji art. 9 Konstytucji w zw. z art. 31 ust. 1 KWPT oraz art. 91 ust. 3 Konstytucji poprzez prymat wykładni językowej</a:t>
            </a:r>
          </a:p>
        </p:txBody>
      </p:sp>
      <p:sp>
        <p:nvSpPr>
          <p:cNvPr id="18" name="TextBox 17">
            <a:extLst>
              <a:ext uri="{FF2B5EF4-FFF2-40B4-BE49-F238E27FC236}">
                <a16:creationId xmlns:a16="http://schemas.microsoft.com/office/drawing/2014/main" id="{FB20F283-65F1-CC6C-C8AA-C1FEC62BC2C7}"/>
              </a:ext>
            </a:extLst>
          </p:cNvPr>
          <p:cNvSpPr txBox="1"/>
          <p:nvPr/>
        </p:nvSpPr>
        <p:spPr>
          <a:xfrm>
            <a:off x="-359105" y="3249603"/>
            <a:ext cx="9490109" cy="830997"/>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Zasada pewności prawa ma ograniczone zastosowanie, a nawet zbliżone do minimalnego, wobec transakcji i struktur stanowiących nadużycie UPO, </a:t>
            </a:r>
            <a:r>
              <a:rPr lang="pl-PL" sz="1600" u="sng" kern="0" dirty="0">
                <a:solidFill>
                  <a:srgbClr val="000000"/>
                </a:solidFill>
                <a:latin typeface="Georgia" panose="02040502050405020303" pitchFamily="18" charset="0"/>
                <a:cs typeface="Times New Roman" pitchFamily="18" charset="0"/>
                <a:sym typeface="Arial"/>
              </a:rPr>
              <a:t>jednak odmowa korzyści z UPO bez przepisu rangi ustawy podatkowej jest kontrowersyjna w świetle art. 84 i 217 Konstytucji</a:t>
            </a:r>
          </a:p>
        </p:txBody>
      </p:sp>
      <p:sp>
        <p:nvSpPr>
          <p:cNvPr id="19" name="Google Shape;500;p2">
            <a:extLst>
              <a:ext uri="{FF2B5EF4-FFF2-40B4-BE49-F238E27FC236}">
                <a16:creationId xmlns:a16="http://schemas.microsoft.com/office/drawing/2014/main" id="{216A780F-2B30-8C9F-D381-ED9C195EE7E5}"/>
              </a:ext>
            </a:extLst>
          </p:cNvPr>
          <p:cNvSpPr txBox="1"/>
          <p:nvPr/>
        </p:nvSpPr>
        <p:spPr>
          <a:xfrm>
            <a:off x="-140392" y="4771636"/>
            <a:ext cx="9306867" cy="1015632"/>
          </a:xfrm>
          <a:prstGeom prst="rect">
            <a:avLst/>
          </a:prstGeom>
          <a:noFill/>
          <a:ln>
            <a:noFill/>
          </a:ln>
        </p:spPr>
        <p:txBody>
          <a:bodyPr spcFirstLastPara="1" wrap="square" lIns="91425" tIns="91425" rIns="91425" bIns="91425" anchor="t" anchorCtr="0">
            <a:spAutoFit/>
          </a:bodyPr>
          <a:lstStyle/>
          <a:p>
            <a:pPr marL="457200" lvl="0" indent="-323850">
              <a:buClr>
                <a:srgbClr val="000000"/>
              </a:buClr>
              <a:buSzPct val="100000"/>
              <a:buFont typeface="Wingdings" panose="05000000000000000000" pitchFamily="2" charset="2"/>
              <a:buChar char="q"/>
              <a:defRPr/>
            </a:pPr>
            <a:r>
              <a:rPr lang="pl-PL" noProof="0" dirty="0">
                <a:solidFill>
                  <a:srgbClr val="000000"/>
                </a:solidFill>
                <a:latin typeface="Georgia" panose="02040502050405020303" pitchFamily="18" charset="0"/>
                <a:cs typeface="Arial"/>
                <a:sym typeface="Arial"/>
              </a:rPr>
              <a:t>Obecnie olbrzym</a:t>
            </a:r>
            <a:r>
              <a:rPr lang="pl-PL" dirty="0">
                <a:solidFill>
                  <a:srgbClr val="000000"/>
                </a:solidFill>
                <a:latin typeface="Georgia" panose="02040502050405020303" pitchFamily="18" charset="0"/>
                <a:cs typeface="Arial"/>
                <a:sym typeface="Arial"/>
              </a:rPr>
              <a:t>ie trudności w prawidłowym zastosowaniu UPO sprawia koncepcja BO oraz będzie sprawiać klauzula PPT – </a:t>
            </a:r>
            <a:r>
              <a:rPr lang="pl-PL" kern="0" dirty="0">
                <a:solidFill>
                  <a:srgbClr val="000000"/>
                </a:solidFill>
                <a:latin typeface="Georgia" panose="02040502050405020303" pitchFamily="18" charset="0"/>
                <a:cs typeface="Arial"/>
                <a:sym typeface="Arial"/>
              </a:rPr>
              <a:t>rola kanonów wykładni UPO nabiera b. dużego znaczenia i nie powinna być przeceniona</a:t>
            </a:r>
            <a:endParaRPr lang="pl-PL" dirty="0">
              <a:solidFill>
                <a:srgbClr val="000000"/>
              </a:solidFill>
              <a:latin typeface="Georgia" panose="02040502050405020303" pitchFamily="18" charset="0"/>
              <a:cs typeface="Arial"/>
              <a:sym typeface="Arial"/>
            </a:endParaRPr>
          </a:p>
        </p:txBody>
      </p:sp>
    </p:spTree>
    <p:extLst>
      <p:ext uri="{BB962C8B-B14F-4D97-AF65-F5344CB8AC3E}">
        <p14:creationId xmlns:p14="http://schemas.microsoft.com/office/powerpoint/2010/main" val="1251967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 calcmode="lin" valueType="num">
                                      <p:cBhvr>
                                        <p:cTn id="13" dur="1000" fill="hold"/>
                                        <p:tgtEl>
                                          <p:spTgt spid="8"/>
                                        </p:tgtEl>
                                        <p:attrNameLst>
                                          <p:attrName>style.rotation</p:attrName>
                                        </p:attrNameLst>
                                      </p:cBhvr>
                                      <p:tavLst>
                                        <p:tav tm="0">
                                          <p:val>
                                            <p:fltVal val="90"/>
                                          </p:val>
                                        </p:tav>
                                        <p:tav tm="100000">
                                          <p:val>
                                            <p:fltVal val="0"/>
                                          </p:val>
                                        </p:tav>
                                      </p:tavLst>
                                    </p:anim>
                                    <p:animEffect transition="in" filter="fade">
                                      <p:cBhvr>
                                        <p:cTn id="14" dur="10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ppt_w</p:attrName>
                                        </p:attrNameLst>
                                      </p:cBhvr>
                                      <p:tavLst>
                                        <p:tav tm="0">
                                          <p:val>
                                            <p:fltVal val="0"/>
                                          </p:val>
                                        </p:tav>
                                        <p:tav tm="100000">
                                          <p:val>
                                            <p:strVal val="#ppt_w"/>
                                          </p:val>
                                        </p:tav>
                                      </p:tavLst>
                                    </p:anim>
                                    <p:anim calcmode="lin" valueType="num">
                                      <p:cBhvr>
                                        <p:cTn id="20" dur="1000" fill="hold"/>
                                        <p:tgtEl>
                                          <p:spTgt spid="12"/>
                                        </p:tgtEl>
                                        <p:attrNameLst>
                                          <p:attrName>ppt_h</p:attrName>
                                        </p:attrNameLst>
                                      </p:cBhvr>
                                      <p:tavLst>
                                        <p:tav tm="0">
                                          <p:val>
                                            <p:fltVal val="0"/>
                                          </p:val>
                                        </p:tav>
                                        <p:tav tm="100000">
                                          <p:val>
                                            <p:strVal val="#ppt_h"/>
                                          </p:val>
                                        </p:tav>
                                      </p:tavLst>
                                    </p:anim>
                                    <p:anim calcmode="lin" valueType="num">
                                      <p:cBhvr>
                                        <p:cTn id="21" dur="1000" fill="hold"/>
                                        <p:tgtEl>
                                          <p:spTgt spid="12"/>
                                        </p:tgtEl>
                                        <p:attrNameLst>
                                          <p:attrName>style.rotation</p:attrName>
                                        </p:attrNameLst>
                                      </p:cBhvr>
                                      <p:tavLst>
                                        <p:tav tm="0">
                                          <p:val>
                                            <p:fltVal val="90"/>
                                          </p:val>
                                        </p:tav>
                                        <p:tav tm="100000">
                                          <p:val>
                                            <p:fltVal val="0"/>
                                          </p:val>
                                        </p:tav>
                                      </p:tavLst>
                                    </p:anim>
                                    <p:animEffect transition="in" filter="fade">
                                      <p:cBhvr>
                                        <p:cTn id="22" dur="10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1000" fill="hold"/>
                                        <p:tgtEl>
                                          <p:spTgt spid="17"/>
                                        </p:tgtEl>
                                        <p:attrNameLst>
                                          <p:attrName>ppt_w</p:attrName>
                                        </p:attrNameLst>
                                      </p:cBhvr>
                                      <p:tavLst>
                                        <p:tav tm="0">
                                          <p:val>
                                            <p:fltVal val="0"/>
                                          </p:val>
                                        </p:tav>
                                        <p:tav tm="100000">
                                          <p:val>
                                            <p:strVal val="#ppt_w"/>
                                          </p:val>
                                        </p:tav>
                                      </p:tavLst>
                                    </p:anim>
                                    <p:anim calcmode="lin" valueType="num">
                                      <p:cBhvr>
                                        <p:cTn id="28" dur="1000" fill="hold"/>
                                        <p:tgtEl>
                                          <p:spTgt spid="17"/>
                                        </p:tgtEl>
                                        <p:attrNameLst>
                                          <p:attrName>ppt_h</p:attrName>
                                        </p:attrNameLst>
                                      </p:cBhvr>
                                      <p:tavLst>
                                        <p:tav tm="0">
                                          <p:val>
                                            <p:fltVal val="0"/>
                                          </p:val>
                                        </p:tav>
                                        <p:tav tm="100000">
                                          <p:val>
                                            <p:strVal val="#ppt_h"/>
                                          </p:val>
                                        </p:tav>
                                      </p:tavLst>
                                    </p:anim>
                                    <p:anim calcmode="lin" valueType="num">
                                      <p:cBhvr>
                                        <p:cTn id="29" dur="1000" fill="hold"/>
                                        <p:tgtEl>
                                          <p:spTgt spid="17"/>
                                        </p:tgtEl>
                                        <p:attrNameLst>
                                          <p:attrName>style.rotation</p:attrName>
                                        </p:attrNameLst>
                                      </p:cBhvr>
                                      <p:tavLst>
                                        <p:tav tm="0">
                                          <p:val>
                                            <p:fltVal val="90"/>
                                          </p:val>
                                        </p:tav>
                                        <p:tav tm="100000">
                                          <p:val>
                                            <p:fltVal val="0"/>
                                          </p:val>
                                        </p:tav>
                                      </p:tavLst>
                                    </p:anim>
                                    <p:animEffect transition="in" filter="fade">
                                      <p:cBhvr>
                                        <p:cTn id="30" dur="10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1000" fill="hold"/>
                                        <p:tgtEl>
                                          <p:spTgt spid="18"/>
                                        </p:tgtEl>
                                        <p:attrNameLst>
                                          <p:attrName>ppt_w</p:attrName>
                                        </p:attrNameLst>
                                      </p:cBhvr>
                                      <p:tavLst>
                                        <p:tav tm="0">
                                          <p:val>
                                            <p:fltVal val="0"/>
                                          </p:val>
                                        </p:tav>
                                        <p:tav tm="100000">
                                          <p:val>
                                            <p:strVal val="#ppt_w"/>
                                          </p:val>
                                        </p:tav>
                                      </p:tavLst>
                                    </p:anim>
                                    <p:anim calcmode="lin" valueType="num">
                                      <p:cBhvr>
                                        <p:cTn id="36" dur="1000" fill="hold"/>
                                        <p:tgtEl>
                                          <p:spTgt spid="18"/>
                                        </p:tgtEl>
                                        <p:attrNameLst>
                                          <p:attrName>ppt_h</p:attrName>
                                        </p:attrNameLst>
                                      </p:cBhvr>
                                      <p:tavLst>
                                        <p:tav tm="0">
                                          <p:val>
                                            <p:fltVal val="0"/>
                                          </p:val>
                                        </p:tav>
                                        <p:tav tm="100000">
                                          <p:val>
                                            <p:strVal val="#ppt_h"/>
                                          </p:val>
                                        </p:tav>
                                      </p:tavLst>
                                    </p:anim>
                                    <p:anim calcmode="lin" valueType="num">
                                      <p:cBhvr>
                                        <p:cTn id="37" dur="1000" fill="hold"/>
                                        <p:tgtEl>
                                          <p:spTgt spid="18"/>
                                        </p:tgtEl>
                                        <p:attrNameLst>
                                          <p:attrName>style.rotation</p:attrName>
                                        </p:attrNameLst>
                                      </p:cBhvr>
                                      <p:tavLst>
                                        <p:tav tm="0">
                                          <p:val>
                                            <p:fltVal val="90"/>
                                          </p:val>
                                        </p:tav>
                                        <p:tav tm="100000">
                                          <p:val>
                                            <p:fltVal val="0"/>
                                          </p:val>
                                        </p:tav>
                                      </p:tavLst>
                                    </p:anim>
                                    <p:animEffect transition="in" filter="fade">
                                      <p:cBhvr>
                                        <p:cTn id="38" dur="10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2" grpId="0"/>
      <p:bldP spid="17"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0F76EE80-52C5-61AD-6276-EE1F1F07642C}"/>
              </a:ext>
            </a:extLst>
          </p:cNvPr>
          <p:cNvSpPr txBox="1">
            <a:spLocks/>
          </p:cNvSpPr>
          <p:nvPr/>
        </p:nvSpPr>
        <p:spPr>
          <a:xfrm>
            <a:off x="3750717" y="0"/>
            <a:ext cx="3952411" cy="11589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dirty="0">
                <a:latin typeface="Georgia"/>
                <a:ea typeface="MS PGothic"/>
              </a:rPr>
              <a:t>Wolny dostęp</a:t>
            </a:r>
            <a:endParaRPr lang="en-US" dirty="0">
              <a:latin typeface="Georgia"/>
            </a:endParaRPr>
          </a:p>
        </p:txBody>
      </p:sp>
      <p:pic>
        <p:nvPicPr>
          <p:cNvPr id="2" name="Picture 1">
            <a:extLst>
              <a:ext uri="{FF2B5EF4-FFF2-40B4-BE49-F238E27FC236}">
                <a16:creationId xmlns:a16="http://schemas.microsoft.com/office/drawing/2014/main" id="{2CC589C2-F330-33B9-93A9-EDCD75A4681C}"/>
              </a:ext>
            </a:extLst>
          </p:cNvPr>
          <p:cNvPicPr>
            <a:picLocks noChangeAspect="1"/>
          </p:cNvPicPr>
          <p:nvPr/>
        </p:nvPicPr>
        <p:blipFill>
          <a:blip r:embed="rId3"/>
          <a:srcRect l="60053" t="-1" b="-6261"/>
          <a:stretch/>
        </p:blipFill>
        <p:spPr>
          <a:xfrm>
            <a:off x="34639" y="1535581"/>
            <a:ext cx="2647147" cy="4179419"/>
          </a:xfrm>
          <a:prstGeom prst="rect">
            <a:avLst/>
          </a:prstGeom>
        </p:spPr>
      </p:pic>
      <p:pic>
        <p:nvPicPr>
          <p:cNvPr id="4" name="Picture 3">
            <a:extLst>
              <a:ext uri="{FF2B5EF4-FFF2-40B4-BE49-F238E27FC236}">
                <a16:creationId xmlns:a16="http://schemas.microsoft.com/office/drawing/2014/main" id="{A24F99D1-018F-C506-F0A9-B7BEB5154352}"/>
              </a:ext>
            </a:extLst>
          </p:cNvPr>
          <p:cNvPicPr>
            <a:picLocks noChangeAspect="1"/>
          </p:cNvPicPr>
          <p:nvPr/>
        </p:nvPicPr>
        <p:blipFill>
          <a:blip r:embed="rId4"/>
          <a:stretch>
            <a:fillRect/>
          </a:stretch>
        </p:blipFill>
        <p:spPr>
          <a:xfrm>
            <a:off x="2736272" y="1535581"/>
            <a:ext cx="6213764" cy="3936445"/>
          </a:xfrm>
          <a:prstGeom prst="rect">
            <a:avLst/>
          </a:prstGeom>
        </p:spPr>
      </p:pic>
      <p:sp>
        <p:nvSpPr>
          <p:cNvPr id="5" name="Content Placeholder 2">
            <a:extLst>
              <a:ext uri="{FF2B5EF4-FFF2-40B4-BE49-F238E27FC236}">
                <a16:creationId xmlns:a16="http://schemas.microsoft.com/office/drawing/2014/main" id="{0A82B87B-8363-FC20-88B4-C4B5EB0E7BE9}"/>
              </a:ext>
            </a:extLst>
          </p:cNvPr>
          <p:cNvSpPr txBox="1">
            <a:spLocks/>
          </p:cNvSpPr>
          <p:nvPr/>
        </p:nvSpPr>
        <p:spPr>
          <a:xfrm>
            <a:off x="2736272" y="1160557"/>
            <a:ext cx="6373089" cy="8059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l-PL" sz="1600" dirty="0">
                <a:latin typeface="Georgia"/>
                <a:ea typeface="MS PGothic"/>
              </a:rPr>
              <a:t>https://papers.ssrn.com/sol3/papers.cfm?abstract_id=5018622</a:t>
            </a:r>
            <a:endParaRPr lang="en-US" sz="1600" dirty="0">
              <a:latin typeface="Georgia"/>
              <a:ea typeface="MS PGothic"/>
            </a:endParaRPr>
          </a:p>
        </p:txBody>
      </p:sp>
    </p:spTree>
    <p:extLst>
      <p:ext uri="{BB962C8B-B14F-4D97-AF65-F5344CB8AC3E}">
        <p14:creationId xmlns:p14="http://schemas.microsoft.com/office/powerpoint/2010/main" val="3824895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00433A8-B688-449B-9BF8-ABB176901726}" type="slidenum">
              <a:rPr lang="en-US" smtClean="0"/>
              <a:pPr/>
              <a:t>14</a:t>
            </a:fld>
            <a:endParaRPr lang="en-US" dirty="0"/>
          </a:p>
        </p:txBody>
      </p:sp>
      <p:pic>
        <p:nvPicPr>
          <p:cNvPr id="8" name="Picture 7">
            <a:extLst>
              <a:ext uri="{FF2B5EF4-FFF2-40B4-BE49-F238E27FC236}">
                <a16:creationId xmlns:a16="http://schemas.microsoft.com/office/drawing/2014/main" id="{FE1FFA0D-94BF-F03E-05A2-160495A570CD}"/>
              </a:ext>
            </a:extLst>
          </p:cNvPr>
          <p:cNvPicPr>
            <a:picLocks noChangeAspect="1"/>
          </p:cNvPicPr>
          <p:nvPr/>
        </p:nvPicPr>
        <p:blipFill>
          <a:blip r:embed="rId3"/>
          <a:stretch>
            <a:fillRect/>
          </a:stretch>
        </p:blipFill>
        <p:spPr>
          <a:xfrm>
            <a:off x="0" y="446878"/>
            <a:ext cx="5140842" cy="5263244"/>
          </a:xfrm>
          <a:prstGeom prst="rect">
            <a:avLst/>
          </a:prstGeom>
        </p:spPr>
      </p:pic>
      <p:sp>
        <p:nvSpPr>
          <p:cNvPr id="9" name="Title 7">
            <a:extLst>
              <a:ext uri="{FF2B5EF4-FFF2-40B4-BE49-F238E27FC236}">
                <a16:creationId xmlns:a16="http://schemas.microsoft.com/office/drawing/2014/main" id="{3A103AC5-BE9D-F97C-967C-7E4A01474CB3}"/>
              </a:ext>
            </a:extLst>
          </p:cNvPr>
          <p:cNvSpPr txBox="1">
            <a:spLocks/>
          </p:cNvSpPr>
          <p:nvPr/>
        </p:nvSpPr>
        <p:spPr>
          <a:xfrm>
            <a:off x="5576777" y="1430079"/>
            <a:ext cx="2967977" cy="2166189"/>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SG" sz="9600" b="1" dirty="0">
                <a:solidFill>
                  <a:srgbClr val="002060"/>
                </a:solidFill>
                <a:latin typeface="Georgia" panose="02040502050405020303" pitchFamily="18" charset="0"/>
              </a:rPr>
              <a:t>Q&amp;A</a:t>
            </a:r>
          </a:p>
        </p:txBody>
      </p:sp>
    </p:spTree>
    <p:extLst>
      <p:ext uri="{BB962C8B-B14F-4D97-AF65-F5344CB8AC3E}">
        <p14:creationId xmlns:p14="http://schemas.microsoft.com/office/powerpoint/2010/main" val="20401292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7">
            <a:extLst>
              <a:ext uri="{FF2B5EF4-FFF2-40B4-BE49-F238E27FC236}">
                <a16:creationId xmlns:a16="http://schemas.microsoft.com/office/drawing/2014/main" id="{998FB208-6853-6517-3947-B03957513528}"/>
              </a:ext>
            </a:extLst>
          </p:cNvPr>
          <p:cNvSpPr txBox="1">
            <a:spLocks/>
          </p:cNvSpPr>
          <p:nvPr/>
        </p:nvSpPr>
        <p:spPr>
          <a:xfrm>
            <a:off x="824023" y="981366"/>
            <a:ext cx="7926572" cy="1193801"/>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pl-PL" sz="8000" b="1" i="0" u="none" strike="noStrike" kern="1200" cap="none" spc="0" normalizeH="0" baseline="0" noProof="0" dirty="0">
                <a:ln>
                  <a:noFill/>
                </a:ln>
                <a:effectLst/>
                <a:uLnTx/>
                <a:uFillTx/>
                <a:latin typeface="Georgia" panose="02040502050405020303" pitchFamily="18" charset="0"/>
                <a:ea typeface="+mj-ea"/>
                <a:cs typeface="+mj-cs"/>
              </a:rPr>
              <a:t>Dziękuję za uwagę</a:t>
            </a:r>
            <a:r>
              <a:rPr kumimoji="0" lang="en-SG" sz="8000" b="1" i="0" u="none" strike="noStrike" kern="1200" cap="none" spc="0" normalizeH="0" baseline="0" noProof="0" dirty="0">
                <a:ln>
                  <a:noFill/>
                </a:ln>
                <a:effectLst/>
                <a:uLnTx/>
                <a:uFillTx/>
                <a:latin typeface="Georgia" panose="02040502050405020303" pitchFamily="18" charset="0"/>
                <a:ea typeface="+mj-ea"/>
                <a:cs typeface="+mj-cs"/>
                <a:sym typeface="Wingdings" panose="05000000000000000000" pitchFamily="2" charset="2"/>
              </a:rPr>
              <a:t></a:t>
            </a:r>
            <a:endParaRPr kumimoji="0" lang="en-SG" sz="8000" b="1" i="0" u="none" strike="noStrike" kern="1200" cap="none" spc="0" normalizeH="0" baseline="0" noProof="0" dirty="0">
              <a:ln>
                <a:noFill/>
              </a:ln>
              <a:effectLst/>
              <a:uLnTx/>
              <a:uFillTx/>
              <a:latin typeface="Georgia" panose="02040502050405020303" pitchFamily="18" charset="0"/>
              <a:ea typeface="+mj-ea"/>
              <a:cs typeface="+mj-cs"/>
            </a:endParaRPr>
          </a:p>
        </p:txBody>
      </p:sp>
      <p:sp>
        <p:nvSpPr>
          <p:cNvPr id="8" name="Google Shape;902;p69">
            <a:extLst>
              <a:ext uri="{FF2B5EF4-FFF2-40B4-BE49-F238E27FC236}">
                <a16:creationId xmlns:a16="http://schemas.microsoft.com/office/drawing/2014/main" id="{FFDE474B-B9B8-268C-70C4-0B4AE4BA312E}"/>
              </a:ext>
            </a:extLst>
          </p:cNvPr>
          <p:cNvSpPr txBox="1"/>
          <p:nvPr/>
        </p:nvSpPr>
        <p:spPr>
          <a:xfrm>
            <a:off x="93850" y="2870338"/>
            <a:ext cx="5950759" cy="1965834"/>
          </a:xfrm>
          <a:prstGeom prst="rect">
            <a:avLst/>
          </a:prstGeom>
          <a:noFill/>
          <a:ln w="9525" cap="flat" cmpd="sng">
            <a:solidFill>
              <a:srgbClr val="002060"/>
            </a:solidFill>
            <a:prstDash val="solid"/>
            <a:round/>
            <a:headEnd type="none" w="sm" len="sm"/>
            <a:tailEnd type="none" w="sm" len="sm"/>
          </a:ln>
        </p:spPr>
        <p:txBody>
          <a:bodyPr spcFirstLastPara="1" wrap="square" lIns="45700" tIns="91425" rIns="45700" bIns="91425" anchor="t" anchorCtr="0">
            <a:noAutofit/>
          </a:bodyPr>
          <a:lstStyle/>
          <a:p>
            <a:pPr marL="38100">
              <a:buSzPts val="1200"/>
              <a:defRPr/>
            </a:pPr>
            <a:r>
              <a:rPr lang="en-US" sz="1600" b="1" kern="0" dirty="0">
                <a:solidFill>
                  <a:srgbClr val="000000"/>
                </a:solidFill>
                <a:latin typeface="Georgia" panose="02040502050405020303" pitchFamily="18" charset="0"/>
                <a:cs typeface="Arial"/>
                <a:sym typeface="Arial"/>
              </a:rPr>
              <a:t>Błażej Kuźniacki</a:t>
            </a:r>
            <a:r>
              <a:rPr lang="pl-PL" sz="1600" b="1" kern="0" dirty="0">
                <a:solidFill>
                  <a:srgbClr val="000000"/>
                </a:solidFill>
                <a:latin typeface="Georgia" panose="02040502050405020303" pitchFamily="18" charset="0"/>
                <a:cs typeface="Arial"/>
                <a:sym typeface="Arial"/>
              </a:rPr>
              <a:t>, dr hab., prof. Uczelni Łazarskiego</a:t>
            </a:r>
            <a:endParaRPr lang="en-US" sz="1600" b="1" kern="0" dirty="0">
              <a:solidFill>
                <a:srgbClr val="000000"/>
              </a:solidFill>
              <a:latin typeface="Georgia" panose="02040502050405020303" pitchFamily="18" charset="0"/>
              <a:cs typeface="Arial"/>
              <a:sym typeface="Arial"/>
            </a:endParaRPr>
          </a:p>
          <a:p>
            <a:pPr marL="38100">
              <a:buSzPts val="1200"/>
              <a:defRPr/>
            </a:pPr>
            <a:r>
              <a:rPr lang="pl-PL" sz="1600" b="1" kern="0" dirty="0">
                <a:solidFill>
                  <a:srgbClr val="000000"/>
                </a:solidFill>
                <a:latin typeface="Georgia" panose="02040502050405020303" pitchFamily="18" charset="0"/>
                <a:cs typeface="Arial"/>
                <a:sym typeface="Arial"/>
              </a:rPr>
              <a:t>Badacz naukowy na </a:t>
            </a:r>
            <a:r>
              <a:rPr lang="en-US" sz="1600" b="1" kern="0" dirty="0">
                <a:solidFill>
                  <a:srgbClr val="000000"/>
                </a:solidFill>
                <a:latin typeface="Georgia" panose="02040502050405020303" pitchFamily="18" charset="0"/>
                <a:cs typeface="Arial"/>
                <a:sym typeface="Arial"/>
              </a:rPr>
              <a:t>Singapore Management University</a:t>
            </a:r>
            <a:endParaRPr lang="pl-PL" sz="1600" b="1" kern="0" dirty="0">
              <a:solidFill>
                <a:srgbClr val="000000"/>
              </a:solidFill>
              <a:latin typeface="Georgia" panose="02040502050405020303" pitchFamily="18" charset="0"/>
              <a:cs typeface="Arial"/>
              <a:sym typeface="Arial"/>
            </a:endParaRPr>
          </a:p>
          <a:p>
            <a:pPr marL="38100">
              <a:buSzPts val="1200"/>
              <a:defRPr/>
            </a:pPr>
            <a:r>
              <a:rPr lang="pl-PL" sz="1600" b="1" kern="0" dirty="0">
                <a:solidFill>
                  <a:srgbClr val="000000"/>
                </a:solidFill>
                <a:latin typeface="Georgia" panose="02040502050405020303" pitchFamily="18" charset="0"/>
                <a:cs typeface="Arial"/>
                <a:sym typeface="Arial"/>
              </a:rPr>
              <a:t>Senior Manager Global Tax Policy</a:t>
            </a:r>
            <a:r>
              <a:rPr lang="en-US" sz="1600" b="1" kern="0" dirty="0">
                <a:solidFill>
                  <a:srgbClr val="000000"/>
                </a:solidFill>
                <a:latin typeface="Georgia" panose="02040502050405020303" pitchFamily="18" charset="0"/>
                <a:cs typeface="Arial"/>
                <a:sym typeface="Arial"/>
              </a:rPr>
              <a:t> &amp;</a:t>
            </a:r>
          </a:p>
          <a:p>
            <a:pPr marL="38100">
              <a:buSzPts val="1200"/>
              <a:defRPr/>
            </a:pPr>
            <a:r>
              <a:rPr lang="en-US" sz="1600" b="1" kern="0" dirty="0">
                <a:solidFill>
                  <a:srgbClr val="000000"/>
                </a:solidFill>
                <a:latin typeface="Georgia" panose="02040502050405020303" pitchFamily="18" charset="0"/>
                <a:cs typeface="Arial"/>
                <a:sym typeface="Arial"/>
              </a:rPr>
              <a:t>International Tax Services, PwC Netherlands</a:t>
            </a:r>
            <a:endParaRPr lang="pl-PL" sz="1600" b="1" kern="0" dirty="0">
              <a:solidFill>
                <a:srgbClr val="000000"/>
              </a:solidFill>
              <a:latin typeface="Georgia" panose="02040502050405020303" pitchFamily="18" charset="0"/>
              <a:cs typeface="Arial"/>
              <a:sym typeface="Arial"/>
            </a:endParaRPr>
          </a:p>
          <a:p>
            <a:pPr marL="38100">
              <a:spcBef>
                <a:spcPts val="600"/>
              </a:spcBef>
              <a:buSzPts val="900"/>
              <a:defRPr/>
            </a:pPr>
            <a:r>
              <a:rPr lang="en-US" sz="1600" b="1" kern="0" dirty="0">
                <a:solidFill>
                  <a:srgbClr val="000000"/>
                </a:solidFill>
                <a:latin typeface="Georgia" panose="02040502050405020303" pitchFamily="18" charset="0"/>
                <a:cs typeface="Arial"/>
                <a:sym typeface="Arial"/>
              </a:rPr>
              <a:t>E</a:t>
            </a:r>
            <a:r>
              <a:rPr lang="en-US" sz="1600" kern="0" dirty="0">
                <a:solidFill>
                  <a:srgbClr val="000000"/>
                </a:solidFill>
                <a:latin typeface="Georgia" panose="02040502050405020303" pitchFamily="18" charset="0"/>
                <a:cs typeface="Arial"/>
                <a:sym typeface="Arial"/>
              </a:rPr>
              <a:t>:</a:t>
            </a:r>
            <a:r>
              <a:rPr lang="en-US" sz="1600" b="1" kern="0" dirty="0">
                <a:solidFill>
                  <a:srgbClr val="000000"/>
                </a:solidFill>
                <a:latin typeface="Georgia" panose="02040502050405020303" pitchFamily="18" charset="0"/>
                <a:cs typeface="Arial"/>
                <a:sym typeface="Arial"/>
              </a:rPr>
              <a:t> </a:t>
            </a:r>
            <a:r>
              <a:rPr lang="en-US" sz="1600" kern="0" dirty="0">
                <a:solidFill>
                  <a:srgbClr val="000000"/>
                </a:solidFill>
                <a:latin typeface="Georgia" panose="02040502050405020303" pitchFamily="18" charset="0"/>
                <a:cs typeface="Arial"/>
                <a:sym typeface="Arial"/>
              </a:rPr>
              <a:t>blazej.kuzniacki@gmail.com &amp; blazej.kuzniacki@pwc.com</a:t>
            </a:r>
          </a:p>
          <a:p>
            <a:pPr marL="38100">
              <a:spcBef>
                <a:spcPts val="600"/>
              </a:spcBef>
              <a:buSzPts val="900"/>
              <a:defRPr/>
            </a:pPr>
            <a:r>
              <a:rPr lang="en-US" sz="1600" b="1" kern="0" dirty="0">
                <a:solidFill>
                  <a:srgbClr val="000000"/>
                </a:solidFill>
                <a:latin typeface="Georgia" panose="02040502050405020303" pitchFamily="18" charset="0"/>
                <a:cs typeface="Arial"/>
                <a:sym typeface="Arial"/>
              </a:rPr>
              <a:t>L</a:t>
            </a:r>
            <a:r>
              <a:rPr lang="en-US" sz="1600" kern="0" dirty="0">
                <a:solidFill>
                  <a:srgbClr val="000000"/>
                </a:solidFill>
                <a:latin typeface="Georgia" panose="02040502050405020303" pitchFamily="18" charset="0"/>
                <a:cs typeface="Arial"/>
                <a:sym typeface="Arial"/>
              </a:rPr>
              <a:t>:</a:t>
            </a:r>
            <a:r>
              <a:rPr lang="en-US" sz="1600" b="1" kern="0" dirty="0">
                <a:solidFill>
                  <a:srgbClr val="000000"/>
                </a:solidFill>
                <a:latin typeface="Georgia" panose="02040502050405020303" pitchFamily="18" charset="0"/>
                <a:cs typeface="Arial"/>
                <a:sym typeface="Arial"/>
              </a:rPr>
              <a:t> </a:t>
            </a:r>
            <a:r>
              <a:rPr lang="en-US" sz="1600" kern="0" dirty="0">
                <a:solidFill>
                  <a:srgbClr val="000000"/>
                </a:solidFill>
                <a:latin typeface="Georgia" panose="02040502050405020303" pitchFamily="18" charset="0"/>
                <a:cs typeface="Arial"/>
                <a:sym typeface="Arial"/>
              </a:rPr>
              <a:t>https://www.linkedin.com/in/blazejkuzniacki/ </a:t>
            </a:r>
            <a:endParaRPr sz="1600" kern="0" dirty="0">
              <a:solidFill>
                <a:srgbClr val="000000"/>
              </a:solidFill>
              <a:latin typeface="Georgia" panose="02040502050405020303" pitchFamily="18" charset="0"/>
              <a:cs typeface="Arial"/>
              <a:sym typeface="Arial"/>
            </a:endParaRPr>
          </a:p>
        </p:txBody>
      </p:sp>
      <p:pic>
        <p:nvPicPr>
          <p:cNvPr id="9" name="Google Shape;904;p69">
            <a:extLst>
              <a:ext uri="{FF2B5EF4-FFF2-40B4-BE49-F238E27FC236}">
                <a16:creationId xmlns:a16="http://schemas.microsoft.com/office/drawing/2014/main" id="{BD977DCF-27CB-146F-2FA6-D9C66391CBB9}"/>
              </a:ext>
            </a:extLst>
          </p:cNvPr>
          <p:cNvPicPr preferRelativeResize="0"/>
          <p:nvPr/>
        </p:nvPicPr>
        <p:blipFill rotWithShape="1">
          <a:blip r:embed="rId3">
            <a:alphaModFix/>
          </a:blip>
          <a:srcRect l="36001" r="10821" b="35691"/>
          <a:stretch/>
        </p:blipFill>
        <p:spPr>
          <a:xfrm>
            <a:off x="6677891" y="2870338"/>
            <a:ext cx="1686338" cy="1965834"/>
          </a:xfrm>
          <a:prstGeom prst="rect">
            <a:avLst/>
          </a:prstGeom>
          <a:noFill/>
          <a:ln>
            <a:noFill/>
          </a:ln>
        </p:spPr>
      </p:pic>
    </p:spTree>
    <p:extLst>
      <p:ext uri="{BB962C8B-B14F-4D97-AF65-F5344CB8AC3E}">
        <p14:creationId xmlns:p14="http://schemas.microsoft.com/office/powerpoint/2010/main" val="2452805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258042"/>
            <a:ext cx="9144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pl-PL" sz="1350" dirty="0">
              <a:solidFill>
                <a:prstClr val="white"/>
              </a:solidFill>
              <a:latin typeface="Calibri" panose="020F0502020204030204"/>
            </a:endParaRPr>
          </a:p>
        </p:txBody>
      </p:sp>
      <p:pic>
        <p:nvPicPr>
          <p:cNvPr id="5" name="Obraz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34517" y="1748798"/>
            <a:ext cx="2474966" cy="2217404"/>
          </a:xfrm>
          <a:prstGeom prst="rect">
            <a:avLst/>
          </a:prstGeom>
        </p:spPr>
      </p:pic>
    </p:spTree>
    <p:extLst>
      <p:ext uri="{BB962C8B-B14F-4D97-AF65-F5344CB8AC3E}">
        <p14:creationId xmlns:p14="http://schemas.microsoft.com/office/powerpoint/2010/main" val="2271065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0F76EE80-52C5-61AD-6276-EE1F1F07642C}"/>
              </a:ext>
            </a:extLst>
          </p:cNvPr>
          <p:cNvSpPr txBox="1">
            <a:spLocks/>
          </p:cNvSpPr>
          <p:nvPr/>
        </p:nvSpPr>
        <p:spPr>
          <a:xfrm>
            <a:off x="2496880" y="0"/>
            <a:ext cx="6609245" cy="11589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dirty="0">
                <a:latin typeface="Georgia"/>
                <a:ea typeface="MS PGothic"/>
              </a:rPr>
              <a:t>Plan prelekcji</a:t>
            </a:r>
            <a:endParaRPr lang="en-US" dirty="0">
              <a:latin typeface="Georgia"/>
            </a:endParaRPr>
          </a:p>
        </p:txBody>
      </p:sp>
      <p:sp>
        <p:nvSpPr>
          <p:cNvPr id="7" name="Content Placeholder 2">
            <a:extLst>
              <a:ext uri="{FF2B5EF4-FFF2-40B4-BE49-F238E27FC236}">
                <a16:creationId xmlns:a16="http://schemas.microsoft.com/office/drawing/2014/main" id="{6B0F88B2-AAD8-263B-891B-E935716CD645}"/>
              </a:ext>
            </a:extLst>
          </p:cNvPr>
          <p:cNvSpPr txBox="1">
            <a:spLocks/>
          </p:cNvSpPr>
          <p:nvPr/>
        </p:nvSpPr>
        <p:spPr>
          <a:xfrm>
            <a:off x="178981" y="1158949"/>
            <a:ext cx="8879958" cy="44937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AutoNum type="arabicPeriod"/>
            </a:pPr>
            <a:r>
              <a:rPr lang="pl-PL" dirty="0">
                <a:latin typeface="Georgia"/>
                <a:ea typeface="MS PGothic"/>
              </a:rPr>
              <a:t>Wykładnia zgodna z Konstytucją</a:t>
            </a:r>
          </a:p>
          <a:p>
            <a:pPr marL="457200" indent="-457200">
              <a:buFont typeface="Arial" panose="020B0604020202020204" pitchFamily="34" charset="0"/>
              <a:buAutoNum type="arabicPeriod"/>
            </a:pPr>
            <a:r>
              <a:rPr lang="pl-PL" dirty="0">
                <a:latin typeface="Georgia"/>
                <a:ea typeface="MS PGothic"/>
              </a:rPr>
              <a:t>Ogólna reguła wykładni międzynarodowych traktatów (KWPT – por. poprzednia prelekcja)</a:t>
            </a:r>
          </a:p>
          <a:p>
            <a:pPr marL="457200" indent="-457200">
              <a:buFont typeface="Arial" panose="020B0604020202020204" pitchFamily="34" charset="0"/>
              <a:buAutoNum type="arabicPeriod"/>
            </a:pPr>
            <a:r>
              <a:rPr lang="pl-PL" dirty="0">
                <a:latin typeface="Georgia"/>
                <a:ea typeface="MS PGothic"/>
              </a:rPr>
              <a:t>Ogólna reguła wykładni umów o UPO: </a:t>
            </a:r>
            <a:r>
              <a:rPr lang="pl-PL" i="1" dirty="0">
                <a:latin typeface="Georgia"/>
                <a:ea typeface="MS PGothic"/>
              </a:rPr>
              <a:t>renvoi clause </a:t>
            </a:r>
            <a:r>
              <a:rPr lang="pl-PL" dirty="0">
                <a:latin typeface="Georgia"/>
                <a:ea typeface="MS PGothic"/>
              </a:rPr>
              <a:t>do prawa krajowego i znaczenie wykładni autonomicznej </a:t>
            </a:r>
          </a:p>
          <a:p>
            <a:pPr marL="457200" indent="-457200">
              <a:buFont typeface="Arial" panose="020B0604020202020204" pitchFamily="34" charset="0"/>
              <a:buAutoNum type="arabicPeriod"/>
            </a:pPr>
            <a:r>
              <a:rPr lang="pl-PL" dirty="0">
                <a:latin typeface="Georgia"/>
                <a:ea typeface="MS PGothic"/>
              </a:rPr>
              <a:t>Wykładnia zgodna z prawem unijnym</a:t>
            </a:r>
          </a:p>
          <a:p>
            <a:pPr marL="457200" indent="-457200">
              <a:buFont typeface="Arial" panose="020B0604020202020204" pitchFamily="34" charset="0"/>
              <a:buAutoNum type="arabicPeriod"/>
            </a:pPr>
            <a:r>
              <a:rPr lang="pl-PL" dirty="0">
                <a:latin typeface="Georgia"/>
                <a:ea typeface="MS PGothic"/>
              </a:rPr>
              <a:t>Próba pogodzenia ze sobą kanonów wykładni UPO</a:t>
            </a:r>
          </a:p>
        </p:txBody>
      </p:sp>
    </p:spTree>
    <p:extLst>
      <p:ext uri="{BB962C8B-B14F-4D97-AF65-F5344CB8AC3E}">
        <p14:creationId xmlns:p14="http://schemas.microsoft.com/office/powerpoint/2010/main" val="185229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5784" y="1716406"/>
            <a:ext cx="7312432" cy="1524000"/>
          </a:xfrm>
        </p:spPr>
        <p:txBody>
          <a:bodyPr>
            <a:normAutofit/>
          </a:bodyPr>
          <a:lstStyle/>
          <a:p>
            <a:pPr algn="ctr"/>
            <a:r>
              <a:rPr lang="pl-PL" cap="none" dirty="0">
                <a:latin typeface="Georgia" panose="02040502050405020303" pitchFamily="18" charset="0"/>
                <a:cs typeface="Arial" panose="020B0604020202020204" pitchFamily="34" charset="0"/>
              </a:rPr>
              <a:t>Wykładnia zgodna z Konstytucją</a:t>
            </a:r>
          </a:p>
        </p:txBody>
      </p:sp>
    </p:spTree>
    <p:extLst>
      <p:ext uri="{BB962C8B-B14F-4D97-AF65-F5344CB8AC3E}">
        <p14:creationId xmlns:p14="http://schemas.microsoft.com/office/powerpoint/2010/main" val="104576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0433A8-B688-449B-9BF8-ABB176901726}" type="slidenum">
              <a:rPr kumimoji="0" lang="pl-PL" sz="800" b="0" i="0" u="none" strike="noStrike" kern="1200" cap="none" spc="0" normalizeH="0" baseline="0" noProof="0" smtClean="0">
                <a:ln>
                  <a:noFill/>
                </a:ln>
                <a:solidFill>
                  <a:srgbClr val="0F1541"/>
                </a:solidFill>
                <a:effectLst/>
                <a:uLnTx/>
                <a:uFillTx/>
                <a:latin typeface="Calibri"/>
                <a:ea typeface="+mn-ea"/>
                <a:cs typeface="Calibri"/>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pl-PL" sz="800" b="0" i="0" u="none" strike="noStrike" kern="1200" cap="none" spc="0" normalizeH="0" baseline="0" noProof="0" dirty="0">
              <a:ln>
                <a:noFill/>
              </a:ln>
              <a:solidFill>
                <a:srgbClr val="0F1541"/>
              </a:solidFill>
              <a:effectLst/>
              <a:uLnTx/>
              <a:uFillTx/>
              <a:latin typeface="Calibri"/>
              <a:ea typeface="+mn-ea"/>
              <a:cs typeface="Calibri"/>
            </a:endParaRPr>
          </a:p>
        </p:txBody>
      </p:sp>
      <p:cxnSp>
        <p:nvCxnSpPr>
          <p:cNvPr id="5" name="Straight Connector 4">
            <a:extLst>
              <a:ext uri="{FF2B5EF4-FFF2-40B4-BE49-F238E27FC236}">
                <a16:creationId xmlns:a16="http://schemas.microsoft.com/office/drawing/2014/main" id="{89847D4C-C8A2-8551-619E-C5DB2878EBCA}"/>
              </a:ext>
            </a:extLst>
          </p:cNvPr>
          <p:cNvCxnSpPr>
            <a:cxnSpLocks/>
          </p:cNvCxnSpPr>
          <p:nvPr/>
        </p:nvCxnSpPr>
        <p:spPr>
          <a:xfrm>
            <a:off x="0" y="897307"/>
            <a:ext cx="9143999" cy="0"/>
          </a:xfrm>
          <a:prstGeom prst="line">
            <a:avLst/>
          </a:prstGeom>
          <a:noFill/>
          <a:ln w="28575" cap="flat" cmpd="sng" algn="ctr">
            <a:solidFill>
              <a:srgbClr val="4472C4"/>
            </a:solidFill>
            <a:prstDash val="solid"/>
            <a:miter lim="800000"/>
          </a:ln>
          <a:effectLst/>
        </p:spPr>
      </p:cxnSp>
      <p:sp>
        <p:nvSpPr>
          <p:cNvPr id="3" name="TextBox 2">
            <a:extLst>
              <a:ext uri="{FF2B5EF4-FFF2-40B4-BE49-F238E27FC236}">
                <a16:creationId xmlns:a16="http://schemas.microsoft.com/office/drawing/2014/main" id="{CE601A28-7601-1630-BF74-CE5946C1A188}"/>
              </a:ext>
            </a:extLst>
          </p:cNvPr>
          <p:cNvSpPr txBox="1"/>
          <p:nvPr/>
        </p:nvSpPr>
        <p:spPr>
          <a:xfrm>
            <a:off x="8753" y="425736"/>
            <a:ext cx="9101470" cy="43088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2200" b="1" dirty="0">
                <a:solidFill>
                  <a:srgbClr val="0E1D5F"/>
                </a:solidFill>
                <a:latin typeface="Georgia" panose="02040502050405020303" pitchFamily="18" charset="0"/>
              </a:rPr>
              <a:t>N</a:t>
            </a:r>
            <a:r>
              <a:rPr kumimoji="0" lang="pl-PL" sz="2200" b="1" u="none" strike="noStrike" kern="1200" cap="none" spc="0" normalizeH="0" baseline="0" dirty="0">
                <a:ln>
                  <a:noFill/>
                </a:ln>
                <a:solidFill>
                  <a:srgbClr val="0E1D5F"/>
                </a:solidFill>
                <a:effectLst/>
                <a:uLnTx/>
                <a:uFillTx/>
                <a:latin typeface="Georgia" panose="02040502050405020303" pitchFamily="18" charset="0"/>
              </a:rPr>
              <a:t>ajbardziej</a:t>
            </a:r>
            <a:r>
              <a:rPr kumimoji="0" lang="pl-PL" sz="2200" b="1" u="none" strike="noStrike" kern="1200" cap="none" spc="0" normalizeH="0" baseline="0" noProof="0" dirty="0">
                <a:ln>
                  <a:noFill/>
                </a:ln>
                <a:solidFill>
                  <a:srgbClr val="0E1D5F"/>
                </a:solidFill>
                <a:effectLst/>
                <a:uLnTx/>
                <a:uFillTx/>
                <a:latin typeface="Georgia" panose="02040502050405020303" pitchFamily="18" charset="0"/>
              </a:rPr>
              <a:t> fundamentalny kanon wykładni prawa w Polsce </a:t>
            </a:r>
            <a:endParaRPr kumimoji="0" lang="pl-PL" sz="2200" b="0" u="none" strike="noStrike" kern="1200" cap="none" spc="0" normalizeH="0" baseline="0" noProof="0" dirty="0">
              <a:ln>
                <a:noFill/>
              </a:ln>
              <a:solidFill>
                <a:srgbClr val="0E1D5F"/>
              </a:solidFill>
              <a:effectLst/>
              <a:uLnTx/>
              <a:uFillTx/>
              <a:latin typeface="Georgia" panose="02040502050405020303" pitchFamily="18" charset="0"/>
            </a:endParaRPr>
          </a:p>
        </p:txBody>
      </p:sp>
      <p:sp>
        <p:nvSpPr>
          <p:cNvPr id="7" name="Google Shape;500;p2">
            <a:extLst>
              <a:ext uri="{FF2B5EF4-FFF2-40B4-BE49-F238E27FC236}">
                <a16:creationId xmlns:a16="http://schemas.microsoft.com/office/drawing/2014/main" id="{E8037F42-5A49-A1E0-DB91-95B9F0B9EF77}"/>
              </a:ext>
            </a:extLst>
          </p:cNvPr>
          <p:cNvSpPr txBox="1"/>
          <p:nvPr/>
        </p:nvSpPr>
        <p:spPr>
          <a:xfrm>
            <a:off x="-204429" y="940231"/>
            <a:ext cx="9348429" cy="461635"/>
          </a:xfrm>
          <a:prstGeom prst="rect">
            <a:avLst/>
          </a:prstGeom>
          <a:noFill/>
          <a:ln>
            <a:noFill/>
          </a:ln>
        </p:spPr>
        <p:txBody>
          <a:bodyPr spcFirstLastPara="1" wrap="square" lIns="91425" tIns="91425" rIns="91425" bIns="91425" anchor="t" anchorCtr="0">
            <a:spAutoFit/>
          </a:bodyPr>
          <a:lstStyle/>
          <a:p>
            <a:pPr marL="457200" lvl="0" indent="-323850">
              <a:buClr>
                <a:srgbClr val="000000"/>
              </a:buClr>
              <a:buSzPct val="100000"/>
              <a:buFont typeface="Wingdings" panose="05000000000000000000" pitchFamily="2" charset="2"/>
              <a:buChar char="q"/>
              <a:defRPr/>
            </a:pPr>
            <a:r>
              <a:rPr lang="pl-PL" dirty="0">
                <a:solidFill>
                  <a:srgbClr val="000000"/>
                </a:solidFill>
                <a:latin typeface="Georgia" panose="02040502050405020303" pitchFamily="18" charset="0"/>
                <a:cs typeface="Arial"/>
                <a:sym typeface="Arial"/>
              </a:rPr>
              <a:t>Prymat wykładni zgodnej z Konstytucją RP</a:t>
            </a:r>
            <a:endParaRPr kumimoji="0" lang="pl-PL" b="0" i="0" u="none" strike="noStrike" kern="0" cap="none" spc="0" normalizeH="0" baseline="0" noProof="0" dirty="0">
              <a:ln>
                <a:noFill/>
              </a:ln>
              <a:solidFill>
                <a:srgbClr val="000000"/>
              </a:solidFill>
              <a:effectLst/>
              <a:uLnTx/>
              <a:uFillTx/>
              <a:latin typeface="Georgia" panose="02040502050405020303" pitchFamily="18" charset="0"/>
              <a:cs typeface="Arial"/>
              <a:sym typeface="Arial"/>
            </a:endParaRPr>
          </a:p>
        </p:txBody>
      </p:sp>
      <p:sp>
        <p:nvSpPr>
          <p:cNvPr id="12" name="Google Shape;500;p2">
            <a:extLst>
              <a:ext uri="{FF2B5EF4-FFF2-40B4-BE49-F238E27FC236}">
                <a16:creationId xmlns:a16="http://schemas.microsoft.com/office/drawing/2014/main" id="{7AD8C659-9B0A-E555-7F54-4972AB72F019}"/>
              </a:ext>
            </a:extLst>
          </p:cNvPr>
          <p:cNvSpPr txBox="1"/>
          <p:nvPr/>
        </p:nvSpPr>
        <p:spPr>
          <a:xfrm>
            <a:off x="-114727" y="2296598"/>
            <a:ext cx="9348429" cy="1015632"/>
          </a:xfrm>
          <a:prstGeom prst="rect">
            <a:avLst/>
          </a:prstGeom>
          <a:noFill/>
          <a:ln>
            <a:noFill/>
          </a:ln>
        </p:spPr>
        <p:txBody>
          <a:bodyPr spcFirstLastPara="1" wrap="square" lIns="91425" tIns="91425" rIns="91425" bIns="91425" anchor="t" anchorCtr="0">
            <a:spAutoFit/>
          </a:bodyPr>
          <a:lstStyle/>
          <a:p>
            <a:pPr marL="457200" lvl="0" indent="-323850">
              <a:buClr>
                <a:srgbClr val="000000"/>
              </a:buClr>
              <a:buSzPct val="100000"/>
              <a:buFont typeface="Wingdings" panose="05000000000000000000" pitchFamily="2" charset="2"/>
              <a:buChar char="q"/>
              <a:defRPr/>
            </a:pPr>
            <a:r>
              <a:rPr lang="pl-PL" dirty="0">
                <a:solidFill>
                  <a:srgbClr val="000000"/>
                </a:solidFill>
                <a:latin typeface="Georgia" panose="02040502050405020303" pitchFamily="18" charset="0"/>
                <a:cs typeface="Arial"/>
                <a:sym typeface="Arial"/>
              </a:rPr>
              <a:t>Dominująca rola wykładni językowej prawa podatkowego i ścisły nakaz konstruktywnych elementów opodatkowania w postaci ustawy (art. 84 i 217 Konstytucji), też w odniesieniu do przepisów UPO</a:t>
            </a:r>
            <a:endParaRPr kumimoji="0" lang="pl-PL" b="0" i="0" u="none" strike="noStrike" kern="0" cap="none" spc="0" normalizeH="0" baseline="0" noProof="0" dirty="0">
              <a:ln>
                <a:noFill/>
              </a:ln>
              <a:solidFill>
                <a:srgbClr val="000000"/>
              </a:solidFill>
              <a:effectLst/>
              <a:uLnTx/>
              <a:uFillTx/>
              <a:latin typeface="Georgia" panose="02040502050405020303" pitchFamily="18" charset="0"/>
              <a:cs typeface="Arial"/>
              <a:sym typeface="Arial"/>
            </a:endParaRPr>
          </a:p>
        </p:txBody>
      </p:sp>
      <p:sp>
        <p:nvSpPr>
          <p:cNvPr id="6" name="TextBox 5">
            <a:extLst>
              <a:ext uri="{FF2B5EF4-FFF2-40B4-BE49-F238E27FC236}">
                <a16:creationId xmlns:a16="http://schemas.microsoft.com/office/drawing/2014/main" id="{590BD07B-148B-D828-ECA5-B20ECD4DCCA5}"/>
              </a:ext>
            </a:extLst>
          </p:cNvPr>
          <p:cNvSpPr txBox="1"/>
          <p:nvPr/>
        </p:nvSpPr>
        <p:spPr>
          <a:xfrm>
            <a:off x="-403245" y="1283834"/>
            <a:ext cx="9152390" cy="830997"/>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Spośród dwóch lub więcej liczby hipotez interpretacyjnych UPO, należy wybrać takie znaczenie przepisów UPO, aby w możliwie największym zakresie realizowane były wartości i zasady konstytucyjne i odrzucić te, które są sprzeczne z Konstytucją</a:t>
            </a:r>
          </a:p>
        </p:txBody>
      </p:sp>
      <p:sp>
        <p:nvSpPr>
          <p:cNvPr id="8" name="TextBox 7">
            <a:extLst>
              <a:ext uri="{FF2B5EF4-FFF2-40B4-BE49-F238E27FC236}">
                <a16:creationId xmlns:a16="http://schemas.microsoft.com/office/drawing/2014/main" id="{CF0BBDB5-6A41-4F44-99C5-02B2EBBBDAF3}"/>
              </a:ext>
            </a:extLst>
          </p:cNvPr>
          <p:cNvSpPr txBox="1"/>
          <p:nvPr/>
        </p:nvSpPr>
        <p:spPr>
          <a:xfrm>
            <a:off x="-382464" y="2066340"/>
            <a:ext cx="9152390" cy="338554"/>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Nakaz respektowania hierarchii aktów prawnych =&gt; UPO nad krajową ustawą podatkową</a:t>
            </a:r>
          </a:p>
        </p:txBody>
      </p:sp>
      <p:sp>
        <p:nvSpPr>
          <p:cNvPr id="9" name="Google Shape;500;p2">
            <a:extLst>
              <a:ext uri="{FF2B5EF4-FFF2-40B4-BE49-F238E27FC236}">
                <a16:creationId xmlns:a16="http://schemas.microsoft.com/office/drawing/2014/main" id="{3B581ECB-01CF-95C1-579B-41E70493822B}"/>
              </a:ext>
            </a:extLst>
          </p:cNvPr>
          <p:cNvSpPr txBox="1"/>
          <p:nvPr/>
        </p:nvSpPr>
        <p:spPr>
          <a:xfrm>
            <a:off x="-102216" y="5205915"/>
            <a:ext cx="9348429" cy="461635"/>
          </a:xfrm>
          <a:prstGeom prst="rect">
            <a:avLst/>
          </a:prstGeom>
          <a:noFill/>
          <a:ln>
            <a:noFill/>
          </a:ln>
        </p:spPr>
        <p:txBody>
          <a:bodyPr spcFirstLastPara="1" wrap="square" lIns="91425" tIns="91425" rIns="91425" bIns="91425" anchor="t" anchorCtr="0">
            <a:spAutoFit/>
          </a:bodyPr>
          <a:lstStyle/>
          <a:p>
            <a:pPr marL="457200" lvl="0" indent="-323850">
              <a:buClr>
                <a:srgbClr val="000000"/>
              </a:buClr>
              <a:buSzPct val="100000"/>
              <a:buFont typeface="Wingdings" panose="05000000000000000000" pitchFamily="2" charset="2"/>
              <a:buChar char="q"/>
              <a:defRPr/>
            </a:pPr>
            <a:r>
              <a:rPr lang="pl-PL" i="1" dirty="0">
                <a:solidFill>
                  <a:srgbClr val="000000"/>
                </a:solidFill>
                <a:latin typeface="Georgia" panose="02040502050405020303" pitchFamily="18" charset="0"/>
                <a:cs typeface="Arial"/>
                <a:sym typeface="Arial"/>
              </a:rPr>
              <a:t>In dubio pro tributario </a:t>
            </a:r>
            <a:r>
              <a:rPr lang="pl-PL" dirty="0">
                <a:solidFill>
                  <a:srgbClr val="000000"/>
                </a:solidFill>
                <a:latin typeface="Georgia" panose="02040502050405020303" pitchFamily="18" charset="0"/>
                <a:cs typeface="Arial"/>
                <a:sym typeface="Arial"/>
              </a:rPr>
              <a:t>i zakaz analogii na niekorzyść podatnika</a:t>
            </a:r>
            <a:endParaRPr kumimoji="0" lang="pl-PL" b="0" i="1" u="none" strike="noStrike" kern="0" cap="none" spc="0" normalizeH="0" baseline="0" noProof="0" dirty="0">
              <a:ln>
                <a:noFill/>
              </a:ln>
              <a:solidFill>
                <a:srgbClr val="000000"/>
              </a:solidFill>
              <a:effectLst/>
              <a:uLnTx/>
              <a:uFillTx/>
              <a:latin typeface="Georgia" panose="02040502050405020303" pitchFamily="18" charset="0"/>
              <a:cs typeface="Arial"/>
              <a:sym typeface="Arial"/>
            </a:endParaRPr>
          </a:p>
        </p:txBody>
      </p:sp>
      <p:sp>
        <p:nvSpPr>
          <p:cNvPr id="10" name="TextBox 9">
            <a:extLst>
              <a:ext uri="{FF2B5EF4-FFF2-40B4-BE49-F238E27FC236}">
                <a16:creationId xmlns:a16="http://schemas.microsoft.com/office/drawing/2014/main" id="{F011B412-075E-287B-C19B-C59FDB22B016}"/>
              </a:ext>
            </a:extLst>
          </p:cNvPr>
          <p:cNvSpPr txBox="1"/>
          <p:nvPr/>
        </p:nvSpPr>
        <p:spPr>
          <a:xfrm>
            <a:off x="-298477" y="4205503"/>
            <a:ext cx="9290077" cy="338554"/>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Art. 26-27 oraz 31-33 KWPT</a:t>
            </a:r>
          </a:p>
        </p:txBody>
      </p:sp>
      <p:sp>
        <p:nvSpPr>
          <p:cNvPr id="11" name="Google Shape;500;p2">
            <a:extLst>
              <a:ext uri="{FF2B5EF4-FFF2-40B4-BE49-F238E27FC236}">
                <a16:creationId xmlns:a16="http://schemas.microsoft.com/office/drawing/2014/main" id="{6BEAEFEC-9040-DC93-3E1A-D7D8AD86F532}"/>
              </a:ext>
            </a:extLst>
          </p:cNvPr>
          <p:cNvSpPr txBox="1"/>
          <p:nvPr/>
        </p:nvSpPr>
        <p:spPr>
          <a:xfrm>
            <a:off x="-114728" y="3800494"/>
            <a:ext cx="9348429" cy="461635"/>
          </a:xfrm>
          <a:prstGeom prst="rect">
            <a:avLst/>
          </a:prstGeom>
          <a:noFill/>
          <a:ln>
            <a:noFill/>
          </a:ln>
        </p:spPr>
        <p:txBody>
          <a:bodyPr spcFirstLastPara="1" wrap="square" lIns="91425" tIns="91425" rIns="91425" bIns="91425" anchor="t" anchorCtr="0">
            <a:spAutoFit/>
          </a:bodyPr>
          <a:lstStyle/>
          <a:p>
            <a:pPr marL="457200" lvl="0" indent="-323850">
              <a:buClr>
                <a:srgbClr val="000000"/>
              </a:buClr>
              <a:buSzPct val="100000"/>
              <a:buFont typeface="Wingdings" panose="05000000000000000000" pitchFamily="2" charset="2"/>
              <a:buChar char="q"/>
              <a:defRPr/>
            </a:pPr>
            <a:r>
              <a:rPr lang="pl-PL" dirty="0">
                <a:solidFill>
                  <a:srgbClr val="000000"/>
                </a:solidFill>
                <a:latin typeface="Georgia" panose="02040502050405020303" pitchFamily="18" charset="0"/>
                <a:cs typeface="Arial"/>
                <a:sym typeface="Arial"/>
              </a:rPr>
              <a:t>Nakaz poszanowania międzynarodowego prawa publicznego (art. 9 Konstytucji)</a:t>
            </a:r>
            <a:endParaRPr kumimoji="0" lang="pl-PL" b="0" i="0" u="none" strike="noStrike" kern="0" cap="none" spc="0" normalizeH="0" baseline="0" noProof="0" dirty="0">
              <a:ln>
                <a:noFill/>
              </a:ln>
              <a:solidFill>
                <a:srgbClr val="000000"/>
              </a:solidFill>
              <a:effectLst/>
              <a:uLnTx/>
              <a:uFillTx/>
              <a:latin typeface="Georgia" panose="02040502050405020303" pitchFamily="18" charset="0"/>
              <a:cs typeface="Arial"/>
              <a:sym typeface="Arial"/>
            </a:endParaRPr>
          </a:p>
        </p:txBody>
      </p:sp>
      <p:sp>
        <p:nvSpPr>
          <p:cNvPr id="15" name="TextBox 14">
            <a:extLst>
              <a:ext uri="{FF2B5EF4-FFF2-40B4-BE49-F238E27FC236}">
                <a16:creationId xmlns:a16="http://schemas.microsoft.com/office/drawing/2014/main" id="{C1B26C63-FC1E-1833-61D9-A751ECCF9F4B}"/>
              </a:ext>
            </a:extLst>
          </p:cNvPr>
          <p:cNvSpPr txBox="1"/>
          <p:nvPr/>
        </p:nvSpPr>
        <p:spPr>
          <a:xfrm>
            <a:off x="-298478" y="4463937"/>
            <a:ext cx="9290077" cy="830997"/>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Ogólne zasady prawa międzynarodowego jako źródła prawa międzynarodowego (art. 38 ust. 1 lit. c) Statut MTS), np. zasada proporcjonalności, zasada dobrej wiary, zasada zakazu nadużycia praw podmiotowych i zasada zakazu dyskryminacji</a:t>
            </a:r>
          </a:p>
        </p:txBody>
      </p:sp>
      <p:sp>
        <p:nvSpPr>
          <p:cNvPr id="17" name="TextBox 16">
            <a:extLst>
              <a:ext uri="{FF2B5EF4-FFF2-40B4-BE49-F238E27FC236}">
                <a16:creationId xmlns:a16="http://schemas.microsoft.com/office/drawing/2014/main" id="{E7E74E39-415E-7EBF-2FB5-C79490E3EFF7}"/>
              </a:ext>
            </a:extLst>
          </p:cNvPr>
          <p:cNvSpPr txBox="1"/>
          <p:nvPr/>
        </p:nvSpPr>
        <p:spPr>
          <a:xfrm>
            <a:off x="-345142" y="3267419"/>
            <a:ext cx="9290077" cy="584775"/>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Nakaz określoności (precyzji) i przewidywalności prawa podatkowego, też UPO, jako rdzenne elementy składowe zasady zaufania do państwa i stanowionego prawa</a:t>
            </a:r>
          </a:p>
        </p:txBody>
      </p:sp>
    </p:spTree>
    <p:extLst>
      <p:ext uri="{BB962C8B-B14F-4D97-AF65-F5344CB8AC3E}">
        <p14:creationId xmlns:p14="http://schemas.microsoft.com/office/powerpoint/2010/main" val="1439979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 calcmode="lin" valueType="num">
                                      <p:cBhvr>
                                        <p:cTn id="13" dur="1000" fill="hold"/>
                                        <p:tgtEl>
                                          <p:spTgt spid="6"/>
                                        </p:tgtEl>
                                        <p:attrNameLst>
                                          <p:attrName>style.rotation</p:attrName>
                                        </p:attrNameLst>
                                      </p:cBhvr>
                                      <p:tavLst>
                                        <p:tav tm="0">
                                          <p:val>
                                            <p:fltVal val="90"/>
                                          </p:val>
                                        </p:tav>
                                        <p:tav tm="100000">
                                          <p:val>
                                            <p:fltVal val="0"/>
                                          </p:val>
                                        </p:tav>
                                      </p:tavLst>
                                    </p:anim>
                                    <p:animEffect transition="in" filter="fade">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 calcmode="lin" valueType="num">
                                      <p:cBhvr>
                                        <p:cTn id="33" dur="1000" fill="hold"/>
                                        <p:tgtEl>
                                          <p:spTgt spid="17"/>
                                        </p:tgtEl>
                                        <p:attrNameLst>
                                          <p:attrName>style.rotation</p:attrName>
                                        </p:attrNameLst>
                                      </p:cBhvr>
                                      <p:tavLst>
                                        <p:tav tm="0">
                                          <p:val>
                                            <p:fltVal val="90"/>
                                          </p:val>
                                        </p:tav>
                                        <p:tav tm="100000">
                                          <p:val>
                                            <p:fltVal val="0"/>
                                          </p:val>
                                        </p:tav>
                                      </p:tavLst>
                                    </p:anim>
                                    <p:animEffect transition="in" filter="fade">
                                      <p:cBhvr>
                                        <p:cTn id="34" dur="10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1000" fill="hold"/>
                                        <p:tgtEl>
                                          <p:spTgt spid="10"/>
                                        </p:tgtEl>
                                        <p:attrNameLst>
                                          <p:attrName>ppt_w</p:attrName>
                                        </p:attrNameLst>
                                      </p:cBhvr>
                                      <p:tavLst>
                                        <p:tav tm="0">
                                          <p:val>
                                            <p:fltVal val="0"/>
                                          </p:val>
                                        </p:tav>
                                        <p:tav tm="100000">
                                          <p:val>
                                            <p:strVal val="#ppt_w"/>
                                          </p:val>
                                        </p:tav>
                                      </p:tavLst>
                                    </p:anim>
                                    <p:anim calcmode="lin" valueType="num">
                                      <p:cBhvr>
                                        <p:cTn id="44" dur="1000" fill="hold"/>
                                        <p:tgtEl>
                                          <p:spTgt spid="10"/>
                                        </p:tgtEl>
                                        <p:attrNameLst>
                                          <p:attrName>ppt_h</p:attrName>
                                        </p:attrNameLst>
                                      </p:cBhvr>
                                      <p:tavLst>
                                        <p:tav tm="0">
                                          <p:val>
                                            <p:fltVal val="0"/>
                                          </p:val>
                                        </p:tav>
                                        <p:tav tm="100000">
                                          <p:val>
                                            <p:strVal val="#ppt_h"/>
                                          </p:val>
                                        </p:tav>
                                      </p:tavLst>
                                    </p:anim>
                                    <p:anim calcmode="lin" valueType="num">
                                      <p:cBhvr>
                                        <p:cTn id="45" dur="1000" fill="hold"/>
                                        <p:tgtEl>
                                          <p:spTgt spid="10"/>
                                        </p:tgtEl>
                                        <p:attrNameLst>
                                          <p:attrName>style.rotation</p:attrName>
                                        </p:attrNameLst>
                                      </p:cBhvr>
                                      <p:tavLst>
                                        <p:tav tm="0">
                                          <p:val>
                                            <p:fltVal val="90"/>
                                          </p:val>
                                        </p:tav>
                                        <p:tav tm="100000">
                                          <p:val>
                                            <p:fltVal val="0"/>
                                          </p:val>
                                        </p:tav>
                                      </p:tavLst>
                                    </p:anim>
                                    <p:animEffect transition="in" filter="fade">
                                      <p:cBhvr>
                                        <p:cTn id="46" dur="1000"/>
                                        <p:tgtEl>
                                          <p:spTgt spid="10"/>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1000" fill="hold"/>
                                        <p:tgtEl>
                                          <p:spTgt spid="15"/>
                                        </p:tgtEl>
                                        <p:attrNameLst>
                                          <p:attrName>ppt_w</p:attrName>
                                        </p:attrNameLst>
                                      </p:cBhvr>
                                      <p:tavLst>
                                        <p:tav tm="0">
                                          <p:val>
                                            <p:fltVal val="0"/>
                                          </p:val>
                                        </p:tav>
                                        <p:tav tm="100000">
                                          <p:val>
                                            <p:strVal val="#ppt_w"/>
                                          </p:val>
                                        </p:tav>
                                      </p:tavLst>
                                    </p:anim>
                                    <p:anim calcmode="lin" valueType="num">
                                      <p:cBhvr>
                                        <p:cTn id="52" dur="1000" fill="hold"/>
                                        <p:tgtEl>
                                          <p:spTgt spid="15"/>
                                        </p:tgtEl>
                                        <p:attrNameLst>
                                          <p:attrName>ppt_h</p:attrName>
                                        </p:attrNameLst>
                                      </p:cBhvr>
                                      <p:tavLst>
                                        <p:tav tm="0">
                                          <p:val>
                                            <p:fltVal val="0"/>
                                          </p:val>
                                        </p:tav>
                                        <p:tav tm="100000">
                                          <p:val>
                                            <p:strVal val="#ppt_h"/>
                                          </p:val>
                                        </p:tav>
                                      </p:tavLst>
                                    </p:anim>
                                    <p:anim calcmode="lin" valueType="num">
                                      <p:cBhvr>
                                        <p:cTn id="53" dur="1000" fill="hold"/>
                                        <p:tgtEl>
                                          <p:spTgt spid="15"/>
                                        </p:tgtEl>
                                        <p:attrNameLst>
                                          <p:attrName>style.rotation</p:attrName>
                                        </p:attrNameLst>
                                      </p:cBhvr>
                                      <p:tavLst>
                                        <p:tav tm="0">
                                          <p:val>
                                            <p:fltVal val="90"/>
                                          </p:val>
                                        </p:tav>
                                        <p:tav tm="100000">
                                          <p:val>
                                            <p:fltVal val="0"/>
                                          </p:val>
                                        </p:tav>
                                      </p:tavLst>
                                    </p:anim>
                                    <p:animEffect transition="in" filter="fade">
                                      <p:cBhvr>
                                        <p:cTn id="54" dur="1000"/>
                                        <p:tgtEl>
                                          <p:spTgt spid="15"/>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6" grpId="0"/>
      <p:bldP spid="8" grpId="0"/>
      <p:bldP spid="9" grpId="0"/>
      <p:bldP spid="10" grpId="0"/>
      <p:bldP spid="11" grpId="0"/>
      <p:bldP spid="15"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5784" y="1716406"/>
            <a:ext cx="7312432" cy="1524000"/>
          </a:xfrm>
        </p:spPr>
        <p:txBody>
          <a:bodyPr>
            <a:normAutofit fontScale="90000"/>
          </a:bodyPr>
          <a:lstStyle/>
          <a:p>
            <a:pPr algn="ctr"/>
            <a:r>
              <a:rPr lang="pl-PL" cap="none" dirty="0">
                <a:latin typeface="Georgia" panose="02040502050405020303" pitchFamily="18" charset="0"/>
                <a:cs typeface="Arial" panose="020B0604020202020204" pitchFamily="34" charset="0"/>
              </a:rPr>
              <a:t>Ogólna reguła wykładni międzynarodowych traktatów (KWPT – por. poprzednia prelekcja)</a:t>
            </a:r>
          </a:p>
        </p:txBody>
      </p:sp>
    </p:spTree>
    <p:extLst>
      <p:ext uri="{BB962C8B-B14F-4D97-AF65-F5344CB8AC3E}">
        <p14:creationId xmlns:p14="http://schemas.microsoft.com/office/powerpoint/2010/main" val="164456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0433A8-B688-449B-9BF8-ABB176901726}" type="slidenum">
              <a:rPr kumimoji="0" lang="pl-PL" sz="800" b="0" i="0" u="none" strike="noStrike" kern="1200" cap="none" spc="0" normalizeH="0" baseline="0" noProof="0" smtClean="0">
                <a:ln>
                  <a:noFill/>
                </a:ln>
                <a:solidFill>
                  <a:srgbClr val="0F1541"/>
                </a:solidFill>
                <a:effectLst/>
                <a:uLnTx/>
                <a:uFillTx/>
                <a:latin typeface="Calibri"/>
                <a:ea typeface="+mn-ea"/>
                <a:cs typeface="Calibri"/>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pl-PL" sz="800" b="0" i="0" u="none" strike="noStrike" kern="1200" cap="none" spc="0" normalizeH="0" baseline="0" noProof="0" dirty="0">
              <a:ln>
                <a:noFill/>
              </a:ln>
              <a:solidFill>
                <a:srgbClr val="0F1541"/>
              </a:solidFill>
              <a:effectLst/>
              <a:uLnTx/>
              <a:uFillTx/>
              <a:latin typeface="Calibri"/>
              <a:ea typeface="+mn-ea"/>
              <a:cs typeface="Calibri"/>
            </a:endParaRPr>
          </a:p>
        </p:txBody>
      </p:sp>
      <p:cxnSp>
        <p:nvCxnSpPr>
          <p:cNvPr id="5" name="Straight Connector 4">
            <a:extLst>
              <a:ext uri="{FF2B5EF4-FFF2-40B4-BE49-F238E27FC236}">
                <a16:creationId xmlns:a16="http://schemas.microsoft.com/office/drawing/2014/main" id="{89847D4C-C8A2-8551-619E-C5DB2878EBCA}"/>
              </a:ext>
            </a:extLst>
          </p:cNvPr>
          <p:cNvCxnSpPr>
            <a:cxnSpLocks/>
          </p:cNvCxnSpPr>
          <p:nvPr/>
        </p:nvCxnSpPr>
        <p:spPr>
          <a:xfrm>
            <a:off x="0" y="897307"/>
            <a:ext cx="9143999" cy="0"/>
          </a:xfrm>
          <a:prstGeom prst="line">
            <a:avLst/>
          </a:prstGeom>
          <a:noFill/>
          <a:ln w="28575" cap="flat" cmpd="sng" algn="ctr">
            <a:solidFill>
              <a:srgbClr val="4472C4"/>
            </a:solidFill>
            <a:prstDash val="solid"/>
            <a:miter lim="800000"/>
          </a:ln>
          <a:effectLst/>
        </p:spPr>
      </p:cxnSp>
      <p:sp>
        <p:nvSpPr>
          <p:cNvPr id="3" name="TextBox 2">
            <a:extLst>
              <a:ext uri="{FF2B5EF4-FFF2-40B4-BE49-F238E27FC236}">
                <a16:creationId xmlns:a16="http://schemas.microsoft.com/office/drawing/2014/main" id="{CE601A28-7601-1630-BF74-CE5946C1A188}"/>
              </a:ext>
            </a:extLst>
          </p:cNvPr>
          <p:cNvSpPr txBox="1"/>
          <p:nvPr/>
        </p:nvSpPr>
        <p:spPr>
          <a:xfrm>
            <a:off x="-114728" y="425736"/>
            <a:ext cx="9224951" cy="43088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2200" b="1" dirty="0">
                <a:solidFill>
                  <a:srgbClr val="0E1D5F"/>
                </a:solidFill>
                <a:latin typeface="Georgia" panose="02040502050405020303" pitchFamily="18" charset="0"/>
              </a:rPr>
              <a:t>N</a:t>
            </a:r>
            <a:r>
              <a:rPr kumimoji="0" lang="pl-PL" sz="2200" b="1" u="none" strike="noStrike" kern="1200" cap="none" spc="0" normalizeH="0" baseline="0" dirty="0">
                <a:ln>
                  <a:noFill/>
                </a:ln>
                <a:solidFill>
                  <a:srgbClr val="0E1D5F"/>
                </a:solidFill>
                <a:effectLst/>
                <a:uLnTx/>
                <a:uFillTx/>
                <a:latin typeface="Georgia" panose="02040502050405020303" pitchFamily="18" charset="0"/>
              </a:rPr>
              <a:t>ajbardziej</a:t>
            </a:r>
            <a:r>
              <a:rPr kumimoji="0" lang="pl-PL" sz="2200" b="1" u="none" strike="noStrike" kern="1200" cap="none" spc="0" normalizeH="0" baseline="0" noProof="0" dirty="0">
                <a:ln>
                  <a:noFill/>
                </a:ln>
                <a:solidFill>
                  <a:srgbClr val="0E1D5F"/>
                </a:solidFill>
                <a:effectLst/>
                <a:uLnTx/>
                <a:uFillTx/>
                <a:latin typeface="Georgia" panose="02040502050405020303" pitchFamily="18" charset="0"/>
              </a:rPr>
              <a:t> </a:t>
            </a:r>
            <a:r>
              <a:rPr lang="pl-PL" sz="2200" b="1" dirty="0">
                <a:solidFill>
                  <a:srgbClr val="0E1D5F"/>
                </a:solidFill>
                <a:latin typeface="Georgia" panose="02040502050405020303" pitchFamily="18" charset="0"/>
              </a:rPr>
              <a:t>istotny</a:t>
            </a:r>
            <a:r>
              <a:rPr kumimoji="0" lang="pl-PL" sz="2200" b="1" u="none" strike="noStrike" kern="1200" cap="none" spc="0" normalizeH="0" baseline="0" noProof="0" dirty="0">
                <a:ln>
                  <a:noFill/>
                </a:ln>
                <a:solidFill>
                  <a:srgbClr val="0E1D5F"/>
                </a:solidFill>
                <a:effectLst/>
                <a:uLnTx/>
                <a:uFillTx/>
                <a:latin typeface="Georgia" panose="02040502050405020303" pitchFamily="18" charset="0"/>
              </a:rPr>
              <a:t> kanon wykładni umów międzynarodowych </a:t>
            </a:r>
            <a:endParaRPr kumimoji="0" lang="pl-PL" sz="2200" b="0" u="none" strike="noStrike" kern="1200" cap="none" spc="0" normalizeH="0" baseline="0" noProof="0" dirty="0">
              <a:ln>
                <a:noFill/>
              </a:ln>
              <a:solidFill>
                <a:srgbClr val="0E1D5F"/>
              </a:solidFill>
              <a:effectLst/>
              <a:uLnTx/>
              <a:uFillTx/>
              <a:latin typeface="Georgia" panose="02040502050405020303" pitchFamily="18" charset="0"/>
            </a:endParaRPr>
          </a:p>
        </p:txBody>
      </p:sp>
      <p:sp>
        <p:nvSpPr>
          <p:cNvPr id="7" name="Google Shape;500;p2">
            <a:extLst>
              <a:ext uri="{FF2B5EF4-FFF2-40B4-BE49-F238E27FC236}">
                <a16:creationId xmlns:a16="http://schemas.microsoft.com/office/drawing/2014/main" id="{E8037F42-5A49-A1E0-DB91-95B9F0B9EF77}"/>
              </a:ext>
            </a:extLst>
          </p:cNvPr>
          <p:cNvSpPr txBox="1"/>
          <p:nvPr/>
        </p:nvSpPr>
        <p:spPr>
          <a:xfrm>
            <a:off x="-204429" y="815542"/>
            <a:ext cx="9348429" cy="461635"/>
          </a:xfrm>
          <a:prstGeom prst="rect">
            <a:avLst/>
          </a:prstGeom>
          <a:noFill/>
          <a:ln>
            <a:noFill/>
          </a:ln>
        </p:spPr>
        <p:txBody>
          <a:bodyPr spcFirstLastPara="1" wrap="square" lIns="91425" tIns="91425" rIns="91425" bIns="91425" anchor="t" anchorCtr="0">
            <a:spAutoFit/>
          </a:bodyPr>
          <a:lstStyle/>
          <a:p>
            <a:pPr marL="457200" lvl="0" indent="-323850">
              <a:buClr>
                <a:srgbClr val="000000"/>
              </a:buClr>
              <a:buSzPct val="100000"/>
              <a:buFont typeface="Wingdings" panose="05000000000000000000" pitchFamily="2" charset="2"/>
              <a:buChar char="q"/>
              <a:defRPr/>
            </a:pPr>
            <a:r>
              <a:rPr lang="pl-PL" i="1" dirty="0">
                <a:solidFill>
                  <a:srgbClr val="000000"/>
                </a:solidFill>
                <a:latin typeface="Georgia" panose="02040502050405020303" pitchFamily="18" charset="0"/>
                <a:cs typeface="Arial"/>
                <a:sym typeface="Arial"/>
              </a:rPr>
              <a:t>Pacta sunt servanda </a:t>
            </a:r>
            <a:r>
              <a:rPr lang="pl-PL" dirty="0">
                <a:solidFill>
                  <a:srgbClr val="000000"/>
                </a:solidFill>
                <a:latin typeface="Georgia" panose="02040502050405020303" pitchFamily="18" charset="0"/>
                <a:cs typeface="Arial"/>
                <a:sym typeface="Arial"/>
              </a:rPr>
              <a:t>(Art. 26-27 KWPT)</a:t>
            </a:r>
            <a:endParaRPr kumimoji="0" lang="pl-PL" b="0" i="0" u="none" strike="noStrike" kern="0" cap="none" spc="0" normalizeH="0" baseline="0" noProof="0" dirty="0">
              <a:ln>
                <a:noFill/>
              </a:ln>
              <a:solidFill>
                <a:srgbClr val="000000"/>
              </a:solidFill>
              <a:effectLst/>
              <a:uLnTx/>
              <a:uFillTx/>
              <a:latin typeface="Georgia" panose="02040502050405020303" pitchFamily="18" charset="0"/>
              <a:cs typeface="Arial"/>
              <a:sym typeface="Arial"/>
            </a:endParaRPr>
          </a:p>
        </p:txBody>
      </p:sp>
      <p:sp>
        <p:nvSpPr>
          <p:cNvPr id="6" name="TextBox 5">
            <a:extLst>
              <a:ext uri="{FF2B5EF4-FFF2-40B4-BE49-F238E27FC236}">
                <a16:creationId xmlns:a16="http://schemas.microsoft.com/office/drawing/2014/main" id="{590BD07B-148B-D828-ECA5-B20ECD4DCCA5}"/>
              </a:ext>
            </a:extLst>
          </p:cNvPr>
          <p:cNvSpPr txBox="1"/>
          <p:nvPr/>
        </p:nvSpPr>
        <p:spPr>
          <a:xfrm>
            <a:off x="-403245" y="1168133"/>
            <a:ext cx="9152390" cy="584775"/>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Prawo krajowe nie usprawiedliwia naruszenia UPO (por. art. 91 ust. 2 w zw. z art. 89 ust. 1 pkt 5 Konstytucji)</a:t>
            </a:r>
          </a:p>
        </p:txBody>
      </p:sp>
      <p:sp>
        <p:nvSpPr>
          <p:cNvPr id="10" name="TextBox 9">
            <a:extLst>
              <a:ext uri="{FF2B5EF4-FFF2-40B4-BE49-F238E27FC236}">
                <a16:creationId xmlns:a16="http://schemas.microsoft.com/office/drawing/2014/main" id="{F011B412-075E-287B-C19B-C59FDB22B016}"/>
              </a:ext>
            </a:extLst>
          </p:cNvPr>
          <p:cNvSpPr txBox="1"/>
          <p:nvPr/>
        </p:nvSpPr>
        <p:spPr>
          <a:xfrm>
            <a:off x="-403245" y="2310248"/>
            <a:ext cx="9290077" cy="584775"/>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Art. 31 ust. 1-2 KWPT =&gt; Zintegrowana wykładnia językowa, kontekstualna i celowościowa w dobrej wierze [istotny kontekst UPO wyrażony jest w Komentarzu do MK OECD lub UN]</a:t>
            </a:r>
          </a:p>
        </p:txBody>
      </p:sp>
      <p:sp>
        <p:nvSpPr>
          <p:cNvPr id="11" name="Google Shape;500;p2">
            <a:extLst>
              <a:ext uri="{FF2B5EF4-FFF2-40B4-BE49-F238E27FC236}">
                <a16:creationId xmlns:a16="http://schemas.microsoft.com/office/drawing/2014/main" id="{6BEAEFEC-9040-DC93-3E1A-D7D8AD86F532}"/>
              </a:ext>
            </a:extLst>
          </p:cNvPr>
          <p:cNvSpPr txBox="1"/>
          <p:nvPr/>
        </p:nvSpPr>
        <p:spPr>
          <a:xfrm>
            <a:off x="-204431" y="1965419"/>
            <a:ext cx="9348429" cy="461635"/>
          </a:xfrm>
          <a:prstGeom prst="rect">
            <a:avLst/>
          </a:prstGeom>
          <a:noFill/>
          <a:ln>
            <a:noFill/>
          </a:ln>
        </p:spPr>
        <p:txBody>
          <a:bodyPr spcFirstLastPara="1" wrap="square" lIns="91425" tIns="91425" rIns="91425" bIns="91425" anchor="t" anchorCtr="0">
            <a:spAutoFit/>
          </a:bodyPr>
          <a:lstStyle/>
          <a:p>
            <a:pPr marL="457200" lvl="0" indent="-323850">
              <a:buClr>
                <a:srgbClr val="000000"/>
              </a:buClr>
              <a:buSzPct val="100000"/>
              <a:buFont typeface="Wingdings" panose="05000000000000000000" pitchFamily="2" charset="2"/>
              <a:buChar char="q"/>
              <a:defRPr/>
            </a:pPr>
            <a:r>
              <a:rPr lang="pl-PL" dirty="0">
                <a:solidFill>
                  <a:srgbClr val="000000"/>
                </a:solidFill>
                <a:latin typeface="Georgia" panose="02040502050405020303" pitchFamily="18" charset="0"/>
                <a:cs typeface="Arial"/>
                <a:sym typeface="Arial"/>
              </a:rPr>
              <a:t>Ogólna reguła wykładni umów międzynarodowych, w tym UPO</a:t>
            </a:r>
            <a:endParaRPr kumimoji="0" lang="pl-PL" b="0" i="0" u="none" strike="noStrike" kern="0" cap="none" spc="0" normalizeH="0" baseline="0" noProof="0" dirty="0">
              <a:ln>
                <a:noFill/>
              </a:ln>
              <a:solidFill>
                <a:srgbClr val="000000"/>
              </a:solidFill>
              <a:effectLst/>
              <a:uLnTx/>
              <a:uFillTx/>
              <a:latin typeface="Georgia" panose="02040502050405020303" pitchFamily="18" charset="0"/>
              <a:cs typeface="Arial"/>
              <a:sym typeface="Arial"/>
            </a:endParaRPr>
          </a:p>
        </p:txBody>
      </p:sp>
      <p:sp>
        <p:nvSpPr>
          <p:cNvPr id="15" name="TextBox 14">
            <a:extLst>
              <a:ext uri="{FF2B5EF4-FFF2-40B4-BE49-F238E27FC236}">
                <a16:creationId xmlns:a16="http://schemas.microsoft.com/office/drawing/2014/main" id="{C1B26C63-FC1E-1833-61D9-A751ECCF9F4B}"/>
              </a:ext>
            </a:extLst>
          </p:cNvPr>
          <p:cNvSpPr txBox="1"/>
          <p:nvPr/>
        </p:nvSpPr>
        <p:spPr>
          <a:xfrm>
            <a:off x="-395454" y="4564899"/>
            <a:ext cx="9490109" cy="338554"/>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Art. 31 ust. 4 KWPT =&gt; Specjalne (a nie zwykłe) znaczenie wyrazu, gdy taki był zamiar stron </a:t>
            </a:r>
          </a:p>
        </p:txBody>
      </p:sp>
      <p:sp>
        <p:nvSpPr>
          <p:cNvPr id="2" name="Google Shape;500;p2">
            <a:extLst>
              <a:ext uri="{FF2B5EF4-FFF2-40B4-BE49-F238E27FC236}">
                <a16:creationId xmlns:a16="http://schemas.microsoft.com/office/drawing/2014/main" id="{A1FFB2FA-4560-8795-B7DB-F39161275741}"/>
              </a:ext>
            </a:extLst>
          </p:cNvPr>
          <p:cNvSpPr txBox="1"/>
          <p:nvPr/>
        </p:nvSpPr>
        <p:spPr>
          <a:xfrm>
            <a:off x="-204430" y="1628230"/>
            <a:ext cx="9348429" cy="461635"/>
          </a:xfrm>
          <a:prstGeom prst="rect">
            <a:avLst/>
          </a:prstGeom>
          <a:noFill/>
          <a:ln>
            <a:noFill/>
          </a:ln>
        </p:spPr>
        <p:txBody>
          <a:bodyPr spcFirstLastPara="1" wrap="square" lIns="91425" tIns="91425" rIns="91425" bIns="91425" anchor="t" anchorCtr="0">
            <a:spAutoFit/>
          </a:bodyPr>
          <a:lstStyle/>
          <a:p>
            <a:pPr marL="457200" lvl="0" indent="-323850">
              <a:buClr>
                <a:srgbClr val="000000"/>
              </a:buClr>
              <a:buSzPct val="100000"/>
              <a:buFont typeface="Wingdings" panose="05000000000000000000" pitchFamily="2" charset="2"/>
              <a:buChar char="q"/>
              <a:defRPr/>
            </a:pPr>
            <a:r>
              <a:rPr lang="pl-PL" dirty="0">
                <a:solidFill>
                  <a:srgbClr val="000000"/>
                </a:solidFill>
                <a:latin typeface="Georgia" panose="02040502050405020303" pitchFamily="18" charset="0"/>
                <a:cs typeface="Arial"/>
                <a:sym typeface="Arial"/>
              </a:rPr>
              <a:t>Zakaz retroakcji UPO (Art. 28 KWPT, por. art. 2 w zw. z art. 7 Konstytucji)</a:t>
            </a:r>
            <a:endParaRPr kumimoji="0" lang="pl-PL" b="0" i="0" u="none" strike="noStrike" kern="0" cap="none" spc="0" normalizeH="0" baseline="0" noProof="0" dirty="0">
              <a:ln>
                <a:noFill/>
              </a:ln>
              <a:solidFill>
                <a:srgbClr val="000000"/>
              </a:solidFill>
              <a:effectLst/>
              <a:uLnTx/>
              <a:uFillTx/>
              <a:latin typeface="Georgia" panose="02040502050405020303" pitchFamily="18" charset="0"/>
              <a:cs typeface="Arial"/>
              <a:sym typeface="Arial"/>
            </a:endParaRPr>
          </a:p>
        </p:txBody>
      </p:sp>
      <p:sp>
        <p:nvSpPr>
          <p:cNvPr id="14" name="TextBox 13">
            <a:extLst>
              <a:ext uri="{FF2B5EF4-FFF2-40B4-BE49-F238E27FC236}">
                <a16:creationId xmlns:a16="http://schemas.microsoft.com/office/drawing/2014/main" id="{D1B0FC5A-C5E0-EE63-31B3-65E525D67681}"/>
              </a:ext>
            </a:extLst>
          </p:cNvPr>
          <p:cNvSpPr txBox="1"/>
          <p:nvPr/>
        </p:nvSpPr>
        <p:spPr>
          <a:xfrm>
            <a:off x="-403245" y="2804969"/>
            <a:ext cx="9290077" cy="1815882"/>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Art. 31 ust. 3 KWPT, łącznie z kontekstem UPO należy brać pod uwagę: </a:t>
            </a:r>
          </a:p>
          <a:p>
            <a:pPr marL="1143000" lvl="3" algn="just">
              <a:buClr>
                <a:srgbClr val="000000"/>
              </a:buClr>
              <a:defRPr/>
            </a:pPr>
            <a:r>
              <a:rPr lang="pl-PL" sz="1600" kern="0" dirty="0">
                <a:solidFill>
                  <a:srgbClr val="000000"/>
                </a:solidFill>
                <a:latin typeface="Georgia" panose="02040502050405020303" pitchFamily="18" charset="0"/>
                <a:cs typeface="Times New Roman" pitchFamily="18" charset="0"/>
                <a:sym typeface="Arial"/>
              </a:rPr>
              <a:t>a) każde późniejsze porozumienie między stronami, dotyczące interpretacji traktatu lub stosowania jego postanowień; [wykładnia dynamiczna]</a:t>
            </a:r>
          </a:p>
          <a:p>
            <a:pPr marL="1143000" lvl="3" algn="just">
              <a:buClr>
                <a:srgbClr val="000000"/>
              </a:buClr>
              <a:defRPr/>
            </a:pPr>
            <a:r>
              <a:rPr lang="pl-PL" sz="1600" kern="0" dirty="0">
                <a:solidFill>
                  <a:srgbClr val="000000"/>
                </a:solidFill>
                <a:latin typeface="Georgia" panose="02040502050405020303" pitchFamily="18" charset="0"/>
                <a:cs typeface="Times New Roman" pitchFamily="18" charset="0"/>
                <a:sym typeface="Arial"/>
              </a:rPr>
              <a:t>b) każdą późniejszą praktykę stosowania traktatu, ustanawiającą porozumienie stron co do jego interpretacji; [wykładnia dynamiczna]</a:t>
            </a:r>
          </a:p>
          <a:p>
            <a:pPr marL="1143000" lvl="3" algn="just">
              <a:buClr>
                <a:srgbClr val="000000"/>
              </a:buClr>
              <a:defRPr/>
            </a:pPr>
            <a:r>
              <a:rPr lang="pl-PL" sz="1600" kern="0" dirty="0">
                <a:solidFill>
                  <a:srgbClr val="000000"/>
                </a:solidFill>
                <a:latin typeface="Georgia" panose="02040502050405020303" pitchFamily="18" charset="0"/>
                <a:cs typeface="Times New Roman" pitchFamily="18" charset="0"/>
                <a:sym typeface="Arial"/>
              </a:rPr>
              <a:t>c) wszelkie odpowiednie normy prawa międzynarodowego, mające zastosowanie w stosunkach między stronami. [zasada systemowej integracji prawa międzynarodowego]</a:t>
            </a:r>
          </a:p>
        </p:txBody>
      </p:sp>
      <p:sp>
        <p:nvSpPr>
          <p:cNvPr id="16" name="TextBox 15">
            <a:extLst>
              <a:ext uri="{FF2B5EF4-FFF2-40B4-BE49-F238E27FC236}">
                <a16:creationId xmlns:a16="http://schemas.microsoft.com/office/drawing/2014/main" id="{8807E00C-587B-40B8-8A3E-5F5D3E66045C}"/>
              </a:ext>
            </a:extLst>
          </p:cNvPr>
          <p:cNvSpPr txBox="1"/>
          <p:nvPr/>
        </p:nvSpPr>
        <p:spPr>
          <a:xfrm>
            <a:off x="-395458" y="4849826"/>
            <a:ext cx="9629513" cy="830997"/>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Art. 32 KWPT =&gt; uzupełniające środki interpretacji dla potwierdzenia znaczenia wynikającego z  ww. zasad wykładni, lub dla ustalenia znaczenia, gdy ww. zasady wykładni prowadzą do rezultatu (i) dwuznacznego, (ii) niejasnego, (iii) absurdalnego lub (iv) nierozsądnego </a:t>
            </a:r>
          </a:p>
        </p:txBody>
      </p:sp>
    </p:spTree>
    <p:extLst>
      <p:ext uri="{BB962C8B-B14F-4D97-AF65-F5344CB8AC3E}">
        <p14:creationId xmlns:p14="http://schemas.microsoft.com/office/powerpoint/2010/main" val="3843479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 calcmode="lin" valueType="num">
                                      <p:cBhvr>
                                        <p:cTn id="13" dur="1000" fill="hold"/>
                                        <p:tgtEl>
                                          <p:spTgt spid="6"/>
                                        </p:tgtEl>
                                        <p:attrNameLst>
                                          <p:attrName>style.rotation</p:attrName>
                                        </p:attrNameLst>
                                      </p:cBhvr>
                                      <p:tavLst>
                                        <p:tav tm="0">
                                          <p:val>
                                            <p:fltVal val="90"/>
                                          </p:val>
                                        </p:tav>
                                        <p:tav tm="100000">
                                          <p:val>
                                            <p:fltVal val="0"/>
                                          </p:val>
                                        </p:tav>
                                      </p:tavLst>
                                    </p:anim>
                                    <p:animEffect transition="in" filter="fade">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1000" fill="hold"/>
                                        <p:tgtEl>
                                          <p:spTgt spid="10"/>
                                        </p:tgtEl>
                                        <p:attrNameLst>
                                          <p:attrName>ppt_w</p:attrName>
                                        </p:attrNameLst>
                                      </p:cBhvr>
                                      <p:tavLst>
                                        <p:tav tm="0">
                                          <p:val>
                                            <p:fltVal val="0"/>
                                          </p:val>
                                        </p:tav>
                                        <p:tav tm="100000">
                                          <p:val>
                                            <p:strVal val="#ppt_w"/>
                                          </p:val>
                                        </p:tav>
                                      </p:tavLst>
                                    </p:anim>
                                    <p:anim calcmode="lin" valueType="num">
                                      <p:cBhvr>
                                        <p:cTn id="28" dur="1000" fill="hold"/>
                                        <p:tgtEl>
                                          <p:spTgt spid="10"/>
                                        </p:tgtEl>
                                        <p:attrNameLst>
                                          <p:attrName>ppt_h</p:attrName>
                                        </p:attrNameLst>
                                      </p:cBhvr>
                                      <p:tavLst>
                                        <p:tav tm="0">
                                          <p:val>
                                            <p:fltVal val="0"/>
                                          </p:val>
                                        </p:tav>
                                        <p:tav tm="100000">
                                          <p:val>
                                            <p:strVal val="#ppt_h"/>
                                          </p:val>
                                        </p:tav>
                                      </p:tavLst>
                                    </p:anim>
                                    <p:anim calcmode="lin" valueType="num">
                                      <p:cBhvr>
                                        <p:cTn id="29" dur="1000" fill="hold"/>
                                        <p:tgtEl>
                                          <p:spTgt spid="10"/>
                                        </p:tgtEl>
                                        <p:attrNameLst>
                                          <p:attrName>style.rotation</p:attrName>
                                        </p:attrNameLst>
                                      </p:cBhvr>
                                      <p:tavLst>
                                        <p:tav tm="0">
                                          <p:val>
                                            <p:fltVal val="90"/>
                                          </p:val>
                                        </p:tav>
                                        <p:tav tm="100000">
                                          <p:val>
                                            <p:fltVal val="0"/>
                                          </p:val>
                                        </p:tav>
                                      </p:tavLst>
                                    </p:anim>
                                    <p:animEffect transition="in" filter="fade">
                                      <p:cBhvr>
                                        <p:cTn id="30" dur="10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1000" fill="hold"/>
                                        <p:tgtEl>
                                          <p:spTgt spid="14"/>
                                        </p:tgtEl>
                                        <p:attrNameLst>
                                          <p:attrName>ppt_w</p:attrName>
                                        </p:attrNameLst>
                                      </p:cBhvr>
                                      <p:tavLst>
                                        <p:tav tm="0">
                                          <p:val>
                                            <p:fltVal val="0"/>
                                          </p:val>
                                        </p:tav>
                                        <p:tav tm="100000">
                                          <p:val>
                                            <p:strVal val="#ppt_w"/>
                                          </p:val>
                                        </p:tav>
                                      </p:tavLst>
                                    </p:anim>
                                    <p:anim calcmode="lin" valueType="num">
                                      <p:cBhvr>
                                        <p:cTn id="36" dur="1000" fill="hold"/>
                                        <p:tgtEl>
                                          <p:spTgt spid="14"/>
                                        </p:tgtEl>
                                        <p:attrNameLst>
                                          <p:attrName>ppt_h</p:attrName>
                                        </p:attrNameLst>
                                      </p:cBhvr>
                                      <p:tavLst>
                                        <p:tav tm="0">
                                          <p:val>
                                            <p:fltVal val="0"/>
                                          </p:val>
                                        </p:tav>
                                        <p:tav tm="100000">
                                          <p:val>
                                            <p:strVal val="#ppt_h"/>
                                          </p:val>
                                        </p:tav>
                                      </p:tavLst>
                                    </p:anim>
                                    <p:anim calcmode="lin" valueType="num">
                                      <p:cBhvr>
                                        <p:cTn id="37" dur="1000" fill="hold"/>
                                        <p:tgtEl>
                                          <p:spTgt spid="14"/>
                                        </p:tgtEl>
                                        <p:attrNameLst>
                                          <p:attrName>style.rotation</p:attrName>
                                        </p:attrNameLst>
                                      </p:cBhvr>
                                      <p:tavLst>
                                        <p:tav tm="0">
                                          <p:val>
                                            <p:fltVal val="90"/>
                                          </p:val>
                                        </p:tav>
                                        <p:tav tm="100000">
                                          <p:val>
                                            <p:fltVal val="0"/>
                                          </p:val>
                                        </p:tav>
                                      </p:tavLst>
                                    </p:anim>
                                    <p:animEffect transition="in" filter="fade">
                                      <p:cBhvr>
                                        <p:cTn id="38" dur="10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1000" fill="hold"/>
                                        <p:tgtEl>
                                          <p:spTgt spid="15"/>
                                        </p:tgtEl>
                                        <p:attrNameLst>
                                          <p:attrName>ppt_w</p:attrName>
                                        </p:attrNameLst>
                                      </p:cBhvr>
                                      <p:tavLst>
                                        <p:tav tm="0">
                                          <p:val>
                                            <p:fltVal val="0"/>
                                          </p:val>
                                        </p:tav>
                                        <p:tav tm="100000">
                                          <p:val>
                                            <p:strVal val="#ppt_w"/>
                                          </p:val>
                                        </p:tav>
                                      </p:tavLst>
                                    </p:anim>
                                    <p:anim calcmode="lin" valueType="num">
                                      <p:cBhvr>
                                        <p:cTn id="44" dur="1000" fill="hold"/>
                                        <p:tgtEl>
                                          <p:spTgt spid="15"/>
                                        </p:tgtEl>
                                        <p:attrNameLst>
                                          <p:attrName>ppt_h</p:attrName>
                                        </p:attrNameLst>
                                      </p:cBhvr>
                                      <p:tavLst>
                                        <p:tav tm="0">
                                          <p:val>
                                            <p:fltVal val="0"/>
                                          </p:val>
                                        </p:tav>
                                        <p:tav tm="100000">
                                          <p:val>
                                            <p:strVal val="#ppt_h"/>
                                          </p:val>
                                        </p:tav>
                                      </p:tavLst>
                                    </p:anim>
                                    <p:anim calcmode="lin" valueType="num">
                                      <p:cBhvr>
                                        <p:cTn id="45" dur="1000" fill="hold"/>
                                        <p:tgtEl>
                                          <p:spTgt spid="15"/>
                                        </p:tgtEl>
                                        <p:attrNameLst>
                                          <p:attrName>style.rotation</p:attrName>
                                        </p:attrNameLst>
                                      </p:cBhvr>
                                      <p:tavLst>
                                        <p:tav tm="0">
                                          <p:val>
                                            <p:fltVal val="90"/>
                                          </p:val>
                                        </p:tav>
                                        <p:tav tm="100000">
                                          <p:val>
                                            <p:fltVal val="0"/>
                                          </p:val>
                                        </p:tav>
                                      </p:tavLst>
                                    </p:anim>
                                    <p:animEffect transition="in" filter="fade">
                                      <p:cBhvr>
                                        <p:cTn id="46" dur="10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1000" fill="hold"/>
                                        <p:tgtEl>
                                          <p:spTgt spid="16"/>
                                        </p:tgtEl>
                                        <p:attrNameLst>
                                          <p:attrName>ppt_w</p:attrName>
                                        </p:attrNameLst>
                                      </p:cBhvr>
                                      <p:tavLst>
                                        <p:tav tm="0">
                                          <p:val>
                                            <p:fltVal val="0"/>
                                          </p:val>
                                        </p:tav>
                                        <p:tav tm="100000">
                                          <p:val>
                                            <p:strVal val="#ppt_w"/>
                                          </p:val>
                                        </p:tav>
                                      </p:tavLst>
                                    </p:anim>
                                    <p:anim calcmode="lin" valueType="num">
                                      <p:cBhvr>
                                        <p:cTn id="52" dur="1000" fill="hold"/>
                                        <p:tgtEl>
                                          <p:spTgt spid="16"/>
                                        </p:tgtEl>
                                        <p:attrNameLst>
                                          <p:attrName>ppt_h</p:attrName>
                                        </p:attrNameLst>
                                      </p:cBhvr>
                                      <p:tavLst>
                                        <p:tav tm="0">
                                          <p:val>
                                            <p:fltVal val="0"/>
                                          </p:val>
                                        </p:tav>
                                        <p:tav tm="100000">
                                          <p:val>
                                            <p:strVal val="#ppt_h"/>
                                          </p:val>
                                        </p:tav>
                                      </p:tavLst>
                                    </p:anim>
                                    <p:anim calcmode="lin" valueType="num">
                                      <p:cBhvr>
                                        <p:cTn id="53" dur="1000" fill="hold"/>
                                        <p:tgtEl>
                                          <p:spTgt spid="16"/>
                                        </p:tgtEl>
                                        <p:attrNameLst>
                                          <p:attrName>style.rotation</p:attrName>
                                        </p:attrNameLst>
                                      </p:cBhvr>
                                      <p:tavLst>
                                        <p:tav tm="0">
                                          <p:val>
                                            <p:fltVal val="90"/>
                                          </p:val>
                                        </p:tav>
                                        <p:tav tm="100000">
                                          <p:val>
                                            <p:fltVal val="0"/>
                                          </p:val>
                                        </p:tav>
                                      </p:tavLst>
                                    </p:anim>
                                    <p:animEffect transition="in" filter="fade">
                                      <p:cBhvr>
                                        <p:cTn id="54"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10" grpId="0"/>
      <p:bldP spid="11" grpId="0"/>
      <p:bldP spid="15" grpId="0"/>
      <p:bldP spid="2" grpId="0"/>
      <p:bldP spid="14"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716405"/>
            <a:ext cx="9081654" cy="1802649"/>
          </a:xfrm>
        </p:spPr>
        <p:txBody>
          <a:bodyPr>
            <a:normAutofit fontScale="90000"/>
          </a:bodyPr>
          <a:lstStyle/>
          <a:p>
            <a:pPr algn="ctr"/>
            <a:r>
              <a:rPr lang="pl-PL" cap="none" dirty="0">
                <a:latin typeface="Georgia" panose="02040502050405020303" pitchFamily="18" charset="0"/>
                <a:cs typeface="Arial" panose="020B0604020202020204" pitchFamily="34" charset="0"/>
              </a:rPr>
              <a:t>Ogólna reguła wykładni umów o UPO: </a:t>
            </a:r>
            <a:br>
              <a:rPr lang="pl-PL" cap="none" dirty="0">
                <a:latin typeface="Georgia" panose="02040502050405020303" pitchFamily="18" charset="0"/>
                <a:cs typeface="Arial" panose="020B0604020202020204" pitchFamily="34" charset="0"/>
              </a:rPr>
            </a:br>
            <a:r>
              <a:rPr lang="pl-PL" i="1" cap="none" dirty="0">
                <a:latin typeface="Georgia" panose="02040502050405020303" pitchFamily="18" charset="0"/>
                <a:cs typeface="Arial" panose="020B0604020202020204" pitchFamily="34" charset="0"/>
              </a:rPr>
              <a:t>renvoi clause </a:t>
            </a:r>
            <a:r>
              <a:rPr lang="pl-PL" cap="none" dirty="0">
                <a:latin typeface="Georgia" panose="02040502050405020303" pitchFamily="18" charset="0"/>
                <a:cs typeface="Arial" panose="020B0604020202020204" pitchFamily="34" charset="0"/>
              </a:rPr>
              <a:t>do prawa krajowego i znaczenie wykładni autonomicznej</a:t>
            </a:r>
          </a:p>
        </p:txBody>
      </p:sp>
    </p:spTree>
    <p:extLst>
      <p:ext uri="{BB962C8B-B14F-4D97-AF65-F5344CB8AC3E}">
        <p14:creationId xmlns:p14="http://schemas.microsoft.com/office/powerpoint/2010/main" val="1823116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0433A8-B688-449B-9BF8-ABB176901726}" type="slidenum">
              <a:rPr kumimoji="0" lang="en-US" sz="800" b="0" i="0" u="none" strike="noStrike" kern="1200" cap="none" spc="0" normalizeH="0" baseline="0" noProof="0" smtClean="0">
                <a:ln>
                  <a:noFill/>
                </a:ln>
                <a:solidFill>
                  <a:srgbClr val="0F1541"/>
                </a:solidFill>
                <a:effectLst/>
                <a:uLnTx/>
                <a:uFillTx/>
                <a:latin typeface="Calibri"/>
                <a:ea typeface="+mn-ea"/>
                <a:cs typeface="Calibri"/>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800" b="0" i="0" u="none" strike="noStrike" kern="1200" cap="none" spc="0" normalizeH="0" baseline="0" noProof="0" dirty="0">
              <a:ln>
                <a:noFill/>
              </a:ln>
              <a:solidFill>
                <a:srgbClr val="0F1541"/>
              </a:solidFill>
              <a:effectLst/>
              <a:uLnTx/>
              <a:uFillTx/>
              <a:latin typeface="Calibri"/>
              <a:ea typeface="+mn-ea"/>
              <a:cs typeface="Calibri"/>
            </a:endParaRPr>
          </a:p>
        </p:txBody>
      </p:sp>
      <p:cxnSp>
        <p:nvCxnSpPr>
          <p:cNvPr id="5" name="Straight Connector 4">
            <a:extLst>
              <a:ext uri="{FF2B5EF4-FFF2-40B4-BE49-F238E27FC236}">
                <a16:creationId xmlns:a16="http://schemas.microsoft.com/office/drawing/2014/main" id="{89847D4C-C8A2-8551-619E-C5DB2878EBCA}"/>
              </a:ext>
            </a:extLst>
          </p:cNvPr>
          <p:cNvCxnSpPr>
            <a:cxnSpLocks/>
          </p:cNvCxnSpPr>
          <p:nvPr/>
        </p:nvCxnSpPr>
        <p:spPr>
          <a:xfrm>
            <a:off x="45375" y="869597"/>
            <a:ext cx="9057063" cy="0"/>
          </a:xfrm>
          <a:prstGeom prst="line">
            <a:avLst/>
          </a:prstGeom>
          <a:noFill/>
          <a:ln w="28575" cap="flat" cmpd="sng" algn="ctr">
            <a:solidFill>
              <a:srgbClr val="4472C4"/>
            </a:solidFill>
            <a:prstDash val="solid"/>
            <a:miter lim="800000"/>
          </a:ln>
          <a:effectLst/>
        </p:spPr>
      </p:cxnSp>
      <p:sp>
        <p:nvSpPr>
          <p:cNvPr id="3" name="TextBox 2">
            <a:extLst>
              <a:ext uri="{FF2B5EF4-FFF2-40B4-BE49-F238E27FC236}">
                <a16:creationId xmlns:a16="http://schemas.microsoft.com/office/drawing/2014/main" id="{CE601A28-7601-1630-BF74-CE5946C1A188}"/>
              </a:ext>
            </a:extLst>
          </p:cNvPr>
          <p:cNvSpPr txBox="1"/>
          <p:nvPr/>
        </p:nvSpPr>
        <p:spPr>
          <a:xfrm>
            <a:off x="128509" y="425736"/>
            <a:ext cx="8779964" cy="43088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2200" b="1" u="none" strike="noStrike" kern="1200" cap="none" spc="0" normalizeH="0" baseline="0" noProof="0" dirty="0">
                <a:ln>
                  <a:noFill/>
                </a:ln>
                <a:solidFill>
                  <a:srgbClr val="0E1D5F"/>
                </a:solidFill>
                <a:effectLst/>
                <a:uLnTx/>
                <a:uFillTx/>
                <a:latin typeface="Georgia" panose="02040502050405020303" pitchFamily="18" charset="0"/>
                <a:ea typeface="+mn-ea"/>
                <a:cs typeface="+mn-cs"/>
              </a:rPr>
              <a:t>Najbardziej adekwatny kanon wykładni UPO (</a:t>
            </a:r>
            <a:r>
              <a:rPr kumimoji="0" lang="pl-PL" sz="2200" b="1" i="1" u="none" strike="noStrike" kern="1200" cap="none" spc="0" normalizeH="0" baseline="0" noProof="0" dirty="0">
                <a:ln>
                  <a:noFill/>
                </a:ln>
                <a:solidFill>
                  <a:srgbClr val="0E1D5F"/>
                </a:solidFill>
                <a:effectLst/>
                <a:uLnTx/>
                <a:uFillTx/>
                <a:latin typeface="Georgia" panose="02040502050405020303" pitchFamily="18" charset="0"/>
                <a:ea typeface="+mn-ea"/>
                <a:cs typeface="+mn-cs"/>
              </a:rPr>
              <a:t>lex specialis</a:t>
            </a:r>
            <a:r>
              <a:rPr kumimoji="0" lang="pl-PL" sz="2200" b="1" u="none" strike="noStrike" kern="1200" cap="none" spc="0" normalizeH="0" baseline="0" noProof="0" dirty="0">
                <a:ln>
                  <a:noFill/>
                </a:ln>
                <a:solidFill>
                  <a:srgbClr val="0E1D5F"/>
                </a:solidFill>
                <a:effectLst/>
                <a:uLnTx/>
                <a:uFillTx/>
                <a:latin typeface="Georgia" panose="02040502050405020303" pitchFamily="18" charset="0"/>
                <a:ea typeface="+mn-ea"/>
                <a:cs typeface="+mn-cs"/>
              </a:rPr>
              <a:t>)</a:t>
            </a:r>
          </a:p>
        </p:txBody>
      </p:sp>
      <p:sp>
        <p:nvSpPr>
          <p:cNvPr id="2" name="Google Shape;500;p2">
            <a:extLst>
              <a:ext uri="{FF2B5EF4-FFF2-40B4-BE49-F238E27FC236}">
                <a16:creationId xmlns:a16="http://schemas.microsoft.com/office/drawing/2014/main" id="{D8E2525D-628E-B56A-7901-2D92A6270B07}"/>
              </a:ext>
            </a:extLst>
          </p:cNvPr>
          <p:cNvSpPr txBox="1"/>
          <p:nvPr/>
        </p:nvSpPr>
        <p:spPr>
          <a:xfrm>
            <a:off x="-204429" y="815542"/>
            <a:ext cx="9348429" cy="461635"/>
          </a:xfrm>
          <a:prstGeom prst="rect">
            <a:avLst/>
          </a:prstGeom>
          <a:noFill/>
          <a:ln>
            <a:noFill/>
          </a:ln>
        </p:spPr>
        <p:txBody>
          <a:bodyPr spcFirstLastPara="1" wrap="square" lIns="91425" tIns="91425" rIns="91425" bIns="91425" anchor="t" anchorCtr="0">
            <a:spAutoFit/>
          </a:bodyPr>
          <a:lstStyle/>
          <a:p>
            <a:pPr marL="457200" lvl="0" indent="-323850">
              <a:buClr>
                <a:srgbClr val="000000"/>
              </a:buClr>
              <a:buSzPct val="100000"/>
              <a:buFont typeface="Wingdings" panose="05000000000000000000" pitchFamily="2" charset="2"/>
              <a:buChar char="q"/>
              <a:defRPr/>
            </a:pPr>
            <a:r>
              <a:rPr lang="pl-PL" noProof="0" dirty="0">
                <a:solidFill>
                  <a:srgbClr val="000000"/>
                </a:solidFill>
                <a:latin typeface="Georgia" panose="02040502050405020303" pitchFamily="18" charset="0"/>
                <a:cs typeface="Arial"/>
                <a:sym typeface="Arial"/>
              </a:rPr>
              <a:t>Art. 3 ust. 2 MK OECD (2017)</a:t>
            </a:r>
            <a:endParaRPr kumimoji="0" lang="pl-PL" b="0" u="none" strike="noStrike" kern="0" cap="none" spc="0" normalizeH="0" baseline="0" noProof="0" dirty="0">
              <a:ln>
                <a:noFill/>
              </a:ln>
              <a:solidFill>
                <a:srgbClr val="000000"/>
              </a:solidFill>
              <a:effectLst/>
              <a:uLnTx/>
              <a:uFillTx/>
              <a:latin typeface="Georgia" panose="02040502050405020303" pitchFamily="18" charset="0"/>
              <a:cs typeface="Arial"/>
              <a:sym typeface="Arial"/>
            </a:endParaRPr>
          </a:p>
        </p:txBody>
      </p:sp>
      <p:sp>
        <p:nvSpPr>
          <p:cNvPr id="6" name="TextBox 5">
            <a:extLst>
              <a:ext uri="{FF2B5EF4-FFF2-40B4-BE49-F238E27FC236}">
                <a16:creationId xmlns:a16="http://schemas.microsoft.com/office/drawing/2014/main" id="{A25BE472-0F2C-FFEC-43F4-0C2B2A14D53A}"/>
              </a:ext>
            </a:extLst>
          </p:cNvPr>
          <p:cNvSpPr txBox="1"/>
          <p:nvPr/>
        </p:nvSpPr>
        <p:spPr>
          <a:xfrm>
            <a:off x="-403245" y="1168133"/>
            <a:ext cx="9152390" cy="1815882"/>
          </a:xfrm>
          <a:prstGeom prst="rect">
            <a:avLst/>
          </a:prstGeom>
          <a:noFill/>
        </p:spPr>
        <p:txBody>
          <a:bodyPr wrap="square" rtlCol="0">
            <a:spAutoFit/>
          </a:bodyPr>
          <a:lstStyle/>
          <a:p>
            <a:pPr marL="685800" lvl="2" algn="just">
              <a:buClr>
                <a:srgbClr val="000000"/>
              </a:buClr>
              <a:defRPr/>
            </a:pPr>
            <a:r>
              <a:rPr lang="pl-PL" sz="1600" kern="0" dirty="0">
                <a:solidFill>
                  <a:srgbClr val="000000"/>
                </a:solidFill>
                <a:latin typeface="Georgia" panose="02040502050405020303" pitchFamily="18" charset="0"/>
                <a:cs typeface="Times New Roman" pitchFamily="18" charset="0"/>
                <a:sym typeface="Arial"/>
              </a:rPr>
              <a:t>„Przy stosowaniu niniejszej Konwencji przez Umawiające się Państwo, </a:t>
            </a:r>
            <a:r>
              <a:rPr lang="pl-PL" sz="1600" u="sng" kern="0" dirty="0">
                <a:solidFill>
                  <a:srgbClr val="000000"/>
                </a:solidFill>
                <a:latin typeface="Georgia" panose="02040502050405020303" pitchFamily="18" charset="0"/>
                <a:cs typeface="Times New Roman" pitchFamily="18" charset="0"/>
                <a:sym typeface="Arial"/>
              </a:rPr>
              <a:t>jeżeli z kontekstu nie wynika inaczej</a:t>
            </a:r>
            <a:r>
              <a:rPr lang="pl-PL" sz="1600" kern="0" dirty="0">
                <a:solidFill>
                  <a:srgbClr val="000000"/>
                </a:solidFill>
                <a:latin typeface="Georgia" panose="02040502050405020303" pitchFamily="18" charset="0"/>
                <a:cs typeface="Times New Roman" pitchFamily="18" charset="0"/>
                <a:sym typeface="Arial"/>
              </a:rPr>
              <a:t> [lub właściwe władze Umawiających się Państw nie ustaliły odmiennego znaczenia w procedurze wzajemnego porozumienia się zgodnie z art. 25], </a:t>
            </a:r>
            <a:r>
              <a:rPr lang="pl-PL" sz="1600" i="1" kern="0" dirty="0">
                <a:solidFill>
                  <a:srgbClr val="000000"/>
                </a:solidFill>
                <a:latin typeface="Georgia" panose="02040502050405020303" pitchFamily="18" charset="0"/>
                <a:cs typeface="Times New Roman" pitchFamily="18" charset="0"/>
                <a:sym typeface="Arial"/>
              </a:rPr>
              <a:t>każde określenie w niej niezdefiniowane</a:t>
            </a:r>
            <a:r>
              <a:rPr lang="pl-PL" sz="1600" kern="0" dirty="0">
                <a:solidFill>
                  <a:srgbClr val="000000"/>
                </a:solidFill>
                <a:latin typeface="Georgia" panose="02040502050405020303" pitchFamily="18" charset="0"/>
                <a:cs typeface="Times New Roman" pitchFamily="18" charset="0"/>
                <a:sym typeface="Arial"/>
              </a:rPr>
              <a:t> </a:t>
            </a:r>
            <a:r>
              <a:rPr lang="pl-PL" sz="1600" u="sng" kern="0" dirty="0">
                <a:solidFill>
                  <a:srgbClr val="000000"/>
                </a:solidFill>
                <a:latin typeface="Georgia" panose="02040502050405020303" pitchFamily="18" charset="0"/>
                <a:cs typeface="Times New Roman" pitchFamily="18" charset="0"/>
                <a:sym typeface="Arial"/>
              </a:rPr>
              <a:t>będzie miało takie znaczenie, jakie ma ono w przepisach prawnych tego państwa w zakresie podatków</a:t>
            </a:r>
            <a:r>
              <a:rPr lang="pl-PL" sz="1600" kern="0" dirty="0">
                <a:solidFill>
                  <a:srgbClr val="000000"/>
                </a:solidFill>
                <a:latin typeface="Georgia" panose="02040502050405020303" pitchFamily="18" charset="0"/>
                <a:cs typeface="Times New Roman" pitchFamily="18" charset="0"/>
                <a:sym typeface="Arial"/>
              </a:rPr>
              <a:t>, do których </a:t>
            </a:r>
            <a:r>
              <a:rPr lang="pl-PL" sz="1600" i="1" kern="0" dirty="0">
                <a:solidFill>
                  <a:srgbClr val="000000"/>
                </a:solidFill>
                <a:latin typeface="Georgia" panose="02040502050405020303" pitchFamily="18" charset="0"/>
                <a:cs typeface="Times New Roman" pitchFamily="18" charset="0"/>
                <a:sym typeface="Arial"/>
              </a:rPr>
              <a:t>ma zastosowanie niniejsza konwencja</a:t>
            </a:r>
            <a:r>
              <a:rPr lang="pl-PL" sz="1600" kern="0" dirty="0">
                <a:solidFill>
                  <a:srgbClr val="000000"/>
                </a:solidFill>
                <a:latin typeface="Georgia" panose="02040502050405020303" pitchFamily="18" charset="0"/>
                <a:cs typeface="Times New Roman" pitchFamily="18" charset="0"/>
                <a:sym typeface="Arial"/>
              </a:rPr>
              <a:t>, przy czym znaczenie wynikające z ustawodawstwa podatkowego tego państwa ma pierwszeństwo przed znaczeniem nadanym określeniu przez inne przepisy prawne tego państwa.”</a:t>
            </a:r>
          </a:p>
        </p:txBody>
      </p:sp>
      <p:sp>
        <p:nvSpPr>
          <p:cNvPr id="8" name="Google Shape;500;p2">
            <a:extLst>
              <a:ext uri="{FF2B5EF4-FFF2-40B4-BE49-F238E27FC236}">
                <a16:creationId xmlns:a16="http://schemas.microsoft.com/office/drawing/2014/main" id="{16A332D8-23DD-3D07-BF70-CFCD2F7BD2C4}"/>
              </a:ext>
            </a:extLst>
          </p:cNvPr>
          <p:cNvSpPr txBox="1"/>
          <p:nvPr/>
        </p:nvSpPr>
        <p:spPr>
          <a:xfrm>
            <a:off x="-204429" y="2822115"/>
            <a:ext cx="9348429" cy="461635"/>
          </a:xfrm>
          <a:prstGeom prst="rect">
            <a:avLst/>
          </a:prstGeom>
          <a:noFill/>
          <a:ln>
            <a:noFill/>
          </a:ln>
        </p:spPr>
        <p:txBody>
          <a:bodyPr spcFirstLastPara="1" wrap="square" lIns="91425" tIns="91425" rIns="91425" bIns="91425" anchor="t" anchorCtr="0">
            <a:spAutoFit/>
          </a:bodyPr>
          <a:lstStyle/>
          <a:p>
            <a:pPr marL="457200" lvl="0" indent="-323850">
              <a:buClr>
                <a:srgbClr val="000000"/>
              </a:buClr>
              <a:buSzPct val="100000"/>
              <a:buFont typeface="Wingdings" panose="05000000000000000000" pitchFamily="2" charset="2"/>
              <a:buChar char="q"/>
              <a:defRPr/>
            </a:pPr>
            <a:r>
              <a:rPr lang="pl-PL" noProof="0" dirty="0">
                <a:solidFill>
                  <a:srgbClr val="000000"/>
                </a:solidFill>
                <a:latin typeface="Georgia" panose="02040502050405020303" pitchFamily="18" charset="0"/>
                <a:cs typeface="Arial"/>
                <a:sym typeface="Arial"/>
              </a:rPr>
              <a:t>Wynik specyficznie ścisłej relacji między UPO a krajowym prawem podatkowym</a:t>
            </a:r>
            <a:endParaRPr kumimoji="0" lang="pl-PL" b="0" u="none" strike="noStrike" kern="0" cap="none" spc="0" normalizeH="0" baseline="0" noProof="0" dirty="0">
              <a:ln>
                <a:noFill/>
              </a:ln>
              <a:solidFill>
                <a:srgbClr val="000000"/>
              </a:solidFill>
              <a:effectLst/>
              <a:uLnTx/>
              <a:uFillTx/>
              <a:latin typeface="Georgia" panose="02040502050405020303" pitchFamily="18" charset="0"/>
              <a:cs typeface="Arial"/>
              <a:sym typeface="Arial"/>
            </a:endParaRPr>
          </a:p>
        </p:txBody>
      </p:sp>
      <p:sp>
        <p:nvSpPr>
          <p:cNvPr id="9" name="TextBox 8">
            <a:extLst>
              <a:ext uri="{FF2B5EF4-FFF2-40B4-BE49-F238E27FC236}">
                <a16:creationId xmlns:a16="http://schemas.microsoft.com/office/drawing/2014/main" id="{DE334668-16C4-4FBC-D9CB-55CCAB1DE31E}"/>
              </a:ext>
            </a:extLst>
          </p:cNvPr>
          <p:cNvSpPr txBox="1"/>
          <p:nvPr/>
        </p:nvSpPr>
        <p:spPr>
          <a:xfrm>
            <a:off x="-457799" y="3138293"/>
            <a:ext cx="9490109" cy="338554"/>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UPO rozdzielają prawa do opodatkowania pomiędzy państwami-stronami UPO</a:t>
            </a:r>
          </a:p>
        </p:txBody>
      </p:sp>
      <p:sp>
        <p:nvSpPr>
          <p:cNvPr id="10" name="TextBox 9">
            <a:extLst>
              <a:ext uri="{FF2B5EF4-FFF2-40B4-BE49-F238E27FC236}">
                <a16:creationId xmlns:a16="http://schemas.microsoft.com/office/drawing/2014/main" id="{DB6C5735-28AE-F6C8-2A75-2E11CF6EB03B}"/>
              </a:ext>
            </a:extLst>
          </p:cNvPr>
          <p:cNvSpPr txBox="1"/>
          <p:nvPr/>
        </p:nvSpPr>
        <p:spPr>
          <a:xfrm>
            <a:off x="-457800" y="3379863"/>
            <a:ext cx="9490109" cy="584775"/>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UPO niejako „podążają” za sposobem alokacji dochodu do podatnika wynikającym z prawa każdego z państw-stron UPO</a:t>
            </a:r>
          </a:p>
        </p:txBody>
      </p:sp>
      <p:sp>
        <p:nvSpPr>
          <p:cNvPr id="11" name="TextBox 10">
            <a:extLst>
              <a:ext uri="{FF2B5EF4-FFF2-40B4-BE49-F238E27FC236}">
                <a16:creationId xmlns:a16="http://schemas.microsoft.com/office/drawing/2014/main" id="{3F8CECE2-3C84-7D2C-CEB6-59063E6A62B4}"/>
              </a:ext>
            </a:extLst>
          </p:cNvPr>
          <p:cNvSpPr txBox="1"/>
          <p:nvPr/>
        </p:nvSpPr>
        <p:spPr>
          <a:xfrm>
            <a:off x="-470795" y="3909079"/>
            <a:ext cx="9490109" cy="338554"/>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Idealnie, gdy zakres znaczeniowy pojęć z UPO pokrywa się z tym obowiązującym w państwa</a:t>
            </a:r>
          </a:p>
        </p:txBody>
      </p:sp>
      <p:sp>
        <p:nvSpPr>
          <p:cNvPr id="13" name="TextBox 12">
            <a:extLst>
              <a:ext uri="{FF2B5EF4-FFF2-40B4-BE49-F238E27FC236}">
                <a16:creationId xmlns:a16="http://schemas.microsoft.com/office/drawing/2014/main" id="{CD274A65-062F-5868-3A1B-58DFDE4B6C93}"/>
              </a:ext>
            </a:extLst>
          </p:cNvPr>
          <p:cNvSpPr txBox="1"/>
          <p:nvPr/>
        </p:nvSpPr>
        <p:spPr>
          <a:xfrm>
            <a:off x="-457799" y="4206208"/>
            <a:ext cx="9490109" cy="584775"/>
          </a:xfrm>
          <a:prstGeom prst="rect">
            <a:avLst/>
          </a:prstGeom>
          <a:noFill/>
        </p:spPr>
        <p:txBody>
          <a:bodyPr wrap="square" rtlCol="0">
            <a:spAutoFit/>
          </a:bodyPr>
          <a:lstStyle/>
          <a:p>
            <a:pPr marL="900113" lvl="2" indent="-214313" algn="just">
              <a:buClr>
                <a:srgbClr val="000000"/>
              </a:buClr>
              <a:buFont typeface="Wingdings" panose="05000000000000000000" pitchFamily="2" charset="2"/>
              <a:buChar char="Ø"/>
              <a:defRPr/>
            </a:pPr>
            <a:r>
              <a:rPr lang="pl-PL" sz="1600" kern="0" dirty="0">
                <a:solidFill>
                  <a:srgbClr val="000000"/>
                </a:solidFill>
                <a:latin typeface="Georgia" panose="02040502050405020303" pitchFamily="18" charset="0"/>
                <a:cs typeface="Times New Roman" pitchFamily="18" charset="0"/>
                <a:sym typeface="Arial"/>
              </a:rPr>
              <a:t>Gdy tak nie jest, należy zastosować znaczenie krajowe państwa stosującego UPO, lub ustalić i zastosować znaczenie autonomiczne, tj. wynikające z kontekstu UPO</a:t>
            </a:r>
          </a:p>
        </p:txBody>
      </p:sp>
      <p:sp>
        <p:nvSpPr>
          <p:cNvPr id="15" name="Google Shape;500;p2">
            <a:extLst>
              <a:ext uri="{FF2B5EF4-FFF2-40B4-BE49-F238E27FC236}">
                <a16:creationId xmlns:a16="http://schemas.microsoft.com/office/drawing/2014/main" id="{E15C147C-A89A-DB4D-1180-5B99DE10C9E2}"/>
              </a:ext>
            </a:extLst>
          </p:cNvPr>
          <p:cNvSpPr txBox="1"/>
          <p:nvPr/>
        </p:nvSpPr>
        <p:spPr>
          <a:xfrm>
            <a:off x="-263096" y="4746176"/>
            <a:ext cx="9563174" cy="738633"/>
          </a:xfrm>
          <a:prstGeom prst="rect">
            <a:avLst/>
          </a:prstGeom>
          <a:noFill/>
          <a:ln>
            <a:noFill/>
          </a:ln>
        </p:spPr>
        <p:txBody>
          <a:bodyPr spcFirstLastPara="1" wrap="square" lIns="91425" tIns="91425" rIns="91425" bIns="91425" anchor="t" anchorCtr="0">
            <a:spAutoFit/>
          </a:bodyPr>
          <a:lstStyle/>
          <a:p>
            <a:pPr marL="457200" lvl="0" indent="-323850">
              <a:buClr>
                <a:srgbClr val="000000"/>
              </a:buClr>
              <a:buSzPct val="100000"/>
              <a:buFont typeface="Wingdings" panose="05000000000000000000" pitchFamily="2" charset="2"/>
              <a:buChar char="q"/>
              <a:defRPr/>
            </a:pPr>
            <a:r>
              <a:rPr lang="pl-PL" dirty="0">
                <a:solidFill>
                  <a:srgbClr val="000000"/>
                </a:solidFill>
                <a:latin typeface="Georgia" panose="02040502050405020303" pitchFamily="18" charset="0"/>
                <a:cs typeface="Arial"/>
                <a:sym typeface="Arial"/>
              </a:rPr>
              <a:t>Kontekst jest kompasem wyznaczającym kierunek metodologii stosowania umów o UPO, tak by jak najpełniej zrealizować cel tych umów, a więc i wspólną intencję jej stron</a:t>
            </a:r>
          </a:p>
        </p:txBody>
      </p:sp>
    </p:spTree>
    <p:extLst>
      <p:ext uri="{BB962C8B-B14F-4D97-AF65-F5344CB8AC3E}">
        <p14:creationId xmlns:p14="http://schemas.microsoft.com/office/powerpoint/2010/main" val="2667425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 calcmode="lin" valueType="num">
                                      <p:cBhvr>
                                        <p:cTn id="13" dur="1000" fill="hold"/>
                                        <p:tgtEl>
                                          <p:spTgt spid="6"/>
                                        </p:tgtEl>
                                        <p:attrNameLst>
                                          <p:attrName>style.rotation</p:attrName>
                                        </p:attrNameLst>
                                      </p:cBhvr>
                                      <p:tavLst>
                                        <p:tav tm="0">
                                          <p:val>
                                            <p:fltVal val="90"/>
                                          </p:val>
                                        </p:tav>
                                        <p:tav tm="100000">
                                          <p:val>
                                            <p:fltVal val="0"/>
                                          </p:val>
                                        </p:tav>
                                      </p:tavLst>
                                    </p:anim>
                                    <p:animEffect transition="in" filter="fade">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fltVal val="0"/>
                                          </p:val>
                                        </p:tav>
                                        <p:tav tm="100000">
                                          <p:val>
                                            <p:strVal val="#ppt_w"/>
                                          </p:val>
                                        </p:tav>
                                      </p:tavLst>
                                    </p:anim>
                                    <p:anim calcmode="lin" valueType="num">
                                      <p:cBhvr>
                                        <p:cTn id="24" dur="1000" fill="hold"/>
                                        <p:tgtEl>
                                          <p:spTgt spid="9"/>
                                        </p:tgtEl>
                                        <p:attrNameLst>
                                          <p:attrName>ppt_h</p:attrName>
                                        </p:attrNameLst>
                                      </p:cBhvr>
                                      <p:tavLst>
                                        <p:tav tm="0">
                                          <p:val>
                                            <p:fltVal val="0"/>
                                          </p:val>
                                        </p:tav>
                                        <p:tav tm="100000">
                                          <p:val>
                                            <p:strVal val="#ppt_h"/>
                                          </p:val>
                                        </p:tav>
                                      </p:tavLst>
                                    </p:anim>
                                    <p:anim calcmode="lin" valueType="num">
                                      <p:cBhvr>
                                        <p:cTn id="25" dur="1000" fill="hold"/>
                                        <p:tgtEl>
                                          <p:spTgt spid="9"/>
                                        </p:tgtEl>
                                        <p:attrNameLst>
                                          <p:attrName>style.rotation</p:attrName>
                                        </p:attrNameLst>
                                      </p:cBhvr>
                                      <p:tavLst>
                                        <p:tav tm="0">
                                          <p:val>
                                            <p:fltVal val="90"/>
                                          </p:val>
                                        </p:tav>
                                        <p:tav tm="100000">
                                          <p:val>
                                            <p:fltVal val="0"/>
                                          </p:val>
                                        </p:tav>
                                      </p:tavLst>
                                    </p:anim>
                                    <p:animEffect transition="in" filter="fade">
                                      <p:cBhvr>
                                        <p:cTn id="26" dur="10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 calcmode="lin" valueType="num">
                                      <p:cBhvr>
                                        <p:cTn id="33" dur="1000" fill="hold"/>
                                        <p:tgtEl>
                                          <p:spTgt spid="10"/>
                                        </p:tgtEl>
                                        <p:attrNameLst>
                                          <p:attrName>style.rotation</p:attrName>
                                        </p:attrNameLst>
                                      </p:cBhvr>
                                      <p:tavLst>
                                        <p:tav tm="0">
                                          <p:val>
                                            <p:fltVal val="90"/>
                                          </p:val>
                                        </p:tav>
                                        <p:tav tm="100000">
                                          <p:val>
                                            <p:fltVal val="0"/>
                                          </p:val>
                                        </p:tav>
                                      </p:tavLst>
                                    </p:anim>
                                    <p:animEffect transition="in" filter="fade">
                                      <p:cBhvr>
                                        <p:cTn id="34" dur="10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1000" fill="hold"/>
                                        <p:tgtEl>
                                          <p:spTgt spid="11"/>
                                        </p:tgtEl>
                                        <p:attrNameLst>
                                          <p:attrName>ppt_w</p:attrName>
                                        </p:attrNameLst>
                                      </p:cBhvr>
                                      <p:tavLst>
                                        <p:tav tm="0">
                                          <p:val>
                                            <p:fltVal val="0"/>
                                          </p:val>
                                        </p:tav>
                                        <p:tav tm="100000">
                                          <p:val>
                                            <p:strVal val="#ppt_w"/>
                                          </p:val>
                                        </p:tav>
                                      </p:tavLst>
                                    </p:anim>
                                    <p:anim calcmode="lin" valueType="num">
                                      <p:cBhvr>
                                        <p:cTn id="40" dur="1000" fill="hold"/>
                                        <p:tgtEl>
                                          <p:spTgt spid="11"/>
                                        </p:tgtEl>
                                        <p:attrNameLst>
                                          <p:attrName>ppt_h</p:attrName>
                                        </p:attrNameLst>
                                      </p:cBhvr>
                                      <p:tavLst>
                                        <p:tav tm="0">
                                          <p:val>
                                            <p:fltVal val="0"/>
                                          </p:val>
                                        </p:tav>
                                        <p:tav tm="100000">
                                          <p:val>
                                            <p:strVal val="#ppt_h"/>
                                          </p:val>
                                        </p:tav>
                                      </p:tavLst>
                                    </p:anim>
                                    <p:anim calcmode="lin" valueType="num">
                                      <p:cBhvr>
                                        <p:cTn id="41" dur="1000" fill="hold"/>
                                        <p:tgtEl>
                                          <p:spTgt spid="11"/>
                                        </p:tgtEl>
                                        <p:attrNameLst>
                                          <p:attrName>style.rotation</p:attrName>
                                        </p:attrNameLst>
                                      </p:cBhvr>
                                      <p:tavLst>
                                        <p:tav tm="0">
                                          <p:val>
                                            <p:fltVal val="90"/>
                                          </p:val>
                                        </p:tav>
                                        <p:tav tm="100000">
                                          <p:val>
                                            <p:fltVal val="0"/>
                                          </p:val>
                                        </p:tav>
                                      </p:tavLst>
                                    </p:anim>
                                    <p:animEffect transition="in" filter="fade">
                                      <p:cBhvr>
                                        <p:cTn id="42" dur="10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style.rotation</p:attrName>
                                        </p:attrNameLst>
                                      </p:cBhvr>
                                      <p:tavLst>
                                        <p:tav tm="0">
                                          <p:val>
                                            <p:fltVal val="90"/>
                                          </p:val>
                                        </p:tav>
                                        <p:tav tm="100000">
                                          <p:val>
                                            <p:fltVal val="0"/>
                                          </p:val>
                                        </p:tav>
                                      </p:tavLst>
                                    </p:anim>
                                    <p:animEffect transition="in" filter="fade">
                                      <p:cBhvr>
                                        <p:cTn id="50" dur="1000"/>
                                        <p:tgtEl>
                                          <p:spTgt spid="13"/>
                                        </p:tgtEl>
                                      </p:cBhvr>
                                    </p:animEffec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p:bldP spid="9" grpId="0"/>
      <p:bldP spid="10" grpId="0"/>
      <p:bldP spid="11" grpId="0"/>
      <p:bldP spid="13" grpId="0"/>
      <p:bldP spid="15" grpId="0"/>
    </p:bldLst>
  </p:timing>
</p:sld>
</file>

<file path=ppt/theme/theme1.xml><?xml version="1.0" encoding="utf-8"?>
<a:theme xmlns:a="http://schemas.openxmlformats.org/drawingml/2006/main" name="SMU Powerpoint Template 04JUL2018">
  <a:themeElements>
    <a:clrScheme name="Custom 4">
      <a:dk1>
        <a:srgbClr val="0E1D5F"/>
      </a:dk1>
      <a:lt1>
        <a:srgbClr val="FFFFFF"/>
      </a:lt1>
      <a:dk2>
        <a:srgbClr val="0E1D5F"/>
      </a:dk2>
      <a:lt2>
        <a:srgbClr val="8D6F3F"/>
      </a:lt2>
      <a:accent1>
        <a:srgbClr val="C63D52"/>
      </a:accent1>
      <a:accent2>
        <a:srgbClr val="0192A8"/>
      </a:accent2>
      <a:accent3>
        <a:srgbClr val="028E84"/>
      </a:accent3>
      <a:accent4>
        <a:srgbClr val="0F942B"/>
      </a:accent4>
      <a:accent5>
        <a:srgbClr val="7A2B7B"/>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A-Powerpoint180502-template" id="{EECDAFE3-3AA3-7448-9F24-4E6B2DCF15D8}" vid="{2C900674-4445-E147-82AA-0E34AB38250F}"/>
    </a:ext>
  </a:extLst>
</a:theme>
</file>

<file path=ppt/theme/theme2.xml><?xml version="1.0" encoding="utf-8"?>
<a:theme xmlns:a="http://schemas.openxmlformats.org/drawingml/2006/main" name="Motyw pakietu Office">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Motyw pakietu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nchor="ctr">
        <a:normAutofit/>
      </a:bodyPr>
      <a:lstStyle>
        <a:defPPr algn="l">
          <a:defRPr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Classification xmlns="120950bf-dfa5-4094-bdd8-5be5d4f0b77d">SMU Internal Only</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1713CD5D9F23F469C36FDCF6FAA0AC8" ma:contentTypeVersion="2" ma:contentTypeDescription="Create a new document." ma:contentTypeScope="" ma:versionID="2d51500b282d60bc15ced8df18826c54">
  <xsd:schema xmlns:xsd="http://www.w3.org/2001/XMLSchema" xmlns:xs="http://www.w3.org/2001/XMLSchema" xmlns:p="http://schemas.microsoft.com/office/2006/metadata/properties" xmlns:ns1="http://schemas.microsoft.com/sharepoint/v3" xmlns:ns2="120950bf-dfa5-4094-bdd8-5be5d4f0b77d" targetNamespace="http://schemas.microsoft.com/office/2006/metadata/properties" ma:root="true" ma:fieldsID="0647dbf6ae7f66aa0e7597133becc0cd" ns1:_="" ns2:_="">
    <xsd:import namespace="http://schemas.microsoft.com/sharepoint/v3"/>
    <xsd:import namespace="120950bf-dfa5-4094-bdd8-5be5d4f0b77d"/>
    <xsd:element name="properties">
      <xsd:complexType>
        <xsd:sequence>
          <xsd:element name="documentManagement">
            <xsd:complexType>
              <xsd:all>
                <xsd:element ref="ns1:PublishingStartDate" minOccurs="0"/>
                <xsd:element ref="ns1:PublishingExpirationDate" minOccurs="0"/>
                <xsd:element ref="ns2: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20950bf-dfa5-4094-bdd8-5be5d4f0b77d" elementFormDefault="qualified">
    <xsd:import namespace="http://schemas.microsoft.com/office/2006/documentManagement/types"/>
    <xsd:import namespace="http://schemas.microsoft.com/office/infopath/2007/PartnerControls"/>
    <xsd:element name="Classification" ma:index="10" ma:displayName="Classification" ma:default="SMU Internal Only" ma:format="Dropdown" ma:internalName="Classification">
      <xsd:simpleType>
        <xsd:restriction base="dms:Choice">
          <xsd:enumeration value="SMU Internal Only"/>
          <xsd:enumeration value="Confidential"/>
          <xsd:enumeration value="Public"/>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D931822-412C-4C9D-A487-435CCC05E4DC}">
  <ds:schemaRefs>
    <ds:schemaRef ds:uri="http://schemas.microsoft.com/office/2006/metadata/properties"/>
    <ds:schemaRef ds:uri="http://schemas.microsoft.com/office/infopath/2007/PartnerControls"/>
    <ds:schemaRef ds:uri="http://schemas.microsoft.com/sharepoint/v3"/>
    <ds:schemaRef ds:uri="120950bf-dfa5-4094-bdd8-5be5d4f0b77d"/>
  </ds:schemaRefs>
</ds:datastoreItem>
</file>

<file path=customXml/itemProps2.xml><?xml version="1.0" encoding="utf-8"?>
<ds:datastoreItem xmlns:ds="http://schemas.openxmlformats.org/officeDocument/2006/customXml" ds:itemID="{515D5F1B-4CC9-4920-950A-5700D86FA2DC}">
  <ds:schemaRefs>
    <ds:schemaRef ds:uri="http://schemas.microsoft.com/sharepoint/v3/contenttype/forms"/>
  </ds:schemaRefs>
</ds:datastoreItem>
</file>

<file path=customXml/itemProps3.xml><?xml version="1.0" encoding="utf-8"?>
<ds:datastoreItem xmlns:ds="http://schemas.openxmlformats.org/officeDocument/2006/customXml" ds:itemID="{2F6C1BA6-B3B1-4C3F-BADB-7E25C395211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20950bf-dfa5-4094-bdd8-5be5d4f0b77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SMU Powerpoint Template 06JUL2018</Template>
  <TotalTime>1504</TotalTime>
  <Words>1752</Words>
  <Application>Microsoft Office PowerPoint</Application>
  <PresentationFormat>On-screen Show (16:10)</PresentationFormat>
  <Paragraphs>87</Paragraphs>
  <Slides>15</Slides>
  <Notes>14</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15</vt:i4>
      </vt:variant>
    </vt:vector>
  </HeadingPairs>
  <TitlesOfParts>
    <vt:vector size="26" baseType="lpstr">
      <vt:lpstr>Arial</vt:lpstr>
      <vt:lpstr>Calibri</vt:lpstr>
      <vt:lpstr>DINCE-Bold</vt:lpstr>
      <vt:lpstr>DINCE-Medium</vt:lpstr>
      <vt:lpstr>DINCE-Regular</vt:lpstr>
      <vt:lpstr>Georgia</vt:lpstr>
      <vt:lpstr>Lucida Grande</vt:lpstr>
      <vt:lpstr>Times New Roman</vt:lpstr>
      <vt:lpstr>Wingdings</vt:lpstr>
      <vt:lpstr>SMU Powerpoint Template 04JUL2018</vt:lpstr>
      <vt:lpstr>Motyw pakietu Office</vt:lpstr>
      <vt:lpstr>„Kanony wykładni UPO”</vt:lpstr>
      <vt:lpstr>PowerPoint Presentation</vt:lpstr>
      <vt:lpstr>PowerPoint Presentation</vt:lpstr>
      <vt:lpstr>Wykładnia zgodna z Konstytucją</vt:lpstr>
      <vt:lpstr>PowerPoint Presentation</vt:lpstr>
      <vt:lpstr>Ogólna reguła wykładni międzynarodowych traktatów (KWPT – por. poprzednia prelekcja)</vt:lpstr>
      <vt:lpstr>PowerPoint Presentation</vt:lpstr>
      <vt:lpstr>Ogólna reguła wykładni umów o UPO:  renvoi clause do prawa krajowego i znaczenie wykładni autonomicznej</vt:lpstr>
      <vt:lpstr>PowerPoint Presentation</vt:lpstr>
      <vt:lpstr>Wykładnia zgodna z prawem unijnym</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SMU Powerpoint Template</dc:title>
  <dc:creator>Vivien Lee</dc:creator>
  <cp:lastModifiedBy>Blazej Kuzniacki (NL)</cp:lastModifiedBy>
  <cp:revision>19</cp:revision>
  <cp:lastPrinted>2013-04-11T07:55:53Z</cp:lastPrinted>
  <dcterms:created xsi:type="dcterms:W3CDTF">2018-07-16T01:15:25Z</dcterms:created>
  <dcterms:modified xsi:type="dcterms:W3CDTF">2024-11-18T12:49:45Z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951d41b-6b8e-4636-984f-012bff14ba18_Enabled">
    <vt:lpwstr>True</vt:lpwstr>
  </property>
  <property fmtid="{D5CDD505-2E9C-101B-9397-08002B2CF9AE}" pid="3" name="MSIP_Label_6951d41b-6b8e-4636-984f-012bff14ba18_SiteId">
    <vt:lpwstr>c98a79ca-5a9a-4791-a243-f06afd67464d</vt:lpwstr>
  </property>
  <property fmtid="{D5CDD505-2E9C-101B-9397-08002B2CF9AE}" pid="4" name="MSIP_Label_6951d41b-6b8e-4636-984f-012bff14ba18_Ref">
    <vt:lpwstr>https://api.informationprotection.azure.com/api/c98a79ca-5a9a-4791-a243-f06afd67464d</vt:lpwstr>
  </property>
  <property fmtid="{D5CDD505-2E9C-101B-9397-08002B2CF9AE}" pid="5" name="MSIP_Label_6951d41b-6b8e-4636-984f-012bff14ba18_SetBy">
    <vt:lpwstr>vivienlee@smu.edu.sg</vt:lpwstr>
  </property>
  <property fmtid="{D5CDD505-2E9C-101B-9397-08002B2CF9AE}" pid="6" name="MSIP_Label_6951d41b-6b8e-4636-984f-012bff14ba18_SetDate">
    <vt:lpwstr>2018-07-16T09:29:36.5839584+08:00</vt:lpwstr>
  </property>
  <property fmtid="{D5CDD505-2E9C-101B-9397-08002B2CF9AE}" pid="7" name="MSIP_Label_6951d41b-6b8e-4636-984f-012bff14ba18_Name">
    <vt:lpwstr>Restricted</vt:lpwstr>
  </property>
  <property fmtid="{D5CDD505-2E9C-101B-9397-08002B2CF9AE}" pid="8" name="MSIP_Label_6951d41b-6b8e-4636-984f-012bff14ba18_Application">
    <vt:lpwstr>Microsoft Azure Information Protection</vt:lpwstr>
  </property>
  <property fmtid="{D5CDD505-2E9C-101B-9397-08002B2CF9AE}" pid="9" name="MSIP_Label_6951d41b-6b8e-4636-984f-012bff14ba18_Extended_MSFT_Method">
    <vt:lpwstr>Automatic</vt:lpwstr>
  </property>
  <property fmtid="{D5CDD505-2E9C-101B-9397-08002B2CF9AE}" pid="10" name="Sensitivity">
    <vt:lpwstr>Restricted</vt:lpwstr>
  </property>
  <property fmtid="{D5CDD505-2E9C-101B-9397-08002B2CF9AE}" pid="11" name="ContentTypeId">
    <vt:lpwstr>0x010100B1713CD5D9F23F469C36FDCF6FAA0AC8</vt:lpwstr>
  </property>
</Properties>
</file>