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9" r:id="rId3"/>
    <p:sldId id="263" r:id="rId4"/>
    <p:sldId id="271" r:id="rId5"/>
    <p:sldId id="266" r:id="rId6"/>
    <p:sldId id="267" r:id="rId7"/>
    <p:sldId id="272" r:id="rId8"/>
    <p:sldId id="268" r:id="rId9"/>
    <p:sldId id="269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C6D41D-A432-47A1-8E67-B4D4AA6D376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B0DD93AA-EDD6-4DED-8EF8-1E1E9C673A95}">
      <dgm:prSet phldrT="[Tekst]"/>
      <dgm:spPr/>
      <dgm:t>
        <a:bodyPr/>
        <a:lstStyle/>
        <a:p>
          <a:r>
            <a:rPr lang="pl-PL" dirty="0"/>
            <a:t>Jednokrotne opodatkowanie</a:t>
          </a:r>
        </a:p>
        <a:p>
          <a:r>
            <a:rPr lang="pl-PL" dirty="0"/>
            <a:t>(</a:t>
          </a:r>
          <a:r>
            <a:rPr lang="pl-PL" i="1" dirty="0"/>
            <a:t>single </a:t>
          </a:r>
          <a:r>
            <a:rPr lang="pl-PL" i="1" dirty="0" err="1"/>
            <a:t>taxation</a:t>
          </a:r>
          <a:r>
            <a:rPr lang="pl-PL" dirty="0"/>
            <a:t>)</a:t>
          </a:r>
        </a:p>
        <a:p>
          <a:r>
            <a:rPr lang="pl-PL" dirty="0"/>
            <a:t>   </a:t>
          </a:r>
        </a:p>
      </dgm:t>
    </dgm:pt>
    <dgm:pt modelId="{7F2C4DA0-7461-4C36-BF8D-84AF731A3829}" type="parTrans" cxnId="{9CE33FCB-8EB1-40E0-BB9D-94214D0DA604}">
      <dgm:prSet/>
      <dgm:spPr/>
      <dgm:t>
        <a:bodyPr/>
        <a:lstStyle/>
        <a:p>
          <a:endParaRPr lang="pl-PL"/>
        </a:p>
      </dgm:t>
    </dgm:pt>
    <dgm:pt modelId="{906B5E23-DFFF-46BC-8E0A-82DE53FBA071}" type="sibTrans" cxnId="{9CE33FCB-8EB1-40E0-BB9D-94214D0DA604}">
      <dgm:prSet/>
      <dgm:spPr/>
      <dgm:t>
        <a:bodyPr/>
        <a:lstStyle/>
        <a:p>
          <a:endParaRPr lang="pl-PL"/>
        </a:p>
      </dgm:t>
    </dgm:pt>
    <dgm:pt modelId="{86DE87C9-DA5F-4999-AF45-814A8026EDD5}">
      <dgm:prSet phldrT="[Tekst]"/>
      <dgm:spPr/>
      <dgm:t>
        <a:bodyPr/>
        <a:lstStyle/>
        <a:p>
          <a:r>
            <a:rPr lang="pl-PL" dirty="0"/>
            <a:t>Pełne opodatkowanie</a:t>
          </a:r>
        </a:p>
        <a:p>
          <a:r>
            <a:rPr lang="pl-PL" dirty="0"/>
            <a:t>(</a:t>
          </a:r>
          <a:r>
            <a:rPr lang="pl-PL" i="1" dirty="0" err="1"/>
            <a:t>full</a:t>
          </a:r>
          <a:r>
            <a:rPr lang="pl-PL" i="1" dirty="0"/>
            <a:t> </a:t>
          </a:r>
          <a:r>
            <a:rPr lang="pl-PL" i="1" dirty="0" err="1"/>
            <a:t>taxation</a:t>
          </a:r>
          <a:r>
            <a:rPr lang="pl-PL" dirty="0"/>
            <a:t>) </a:t>
          </a:r>
        </a:p>
      </dgm:t>
    </dgm:pt>
    <dgm:pt modelId="{D853F2D8-A079-40F6-9C6A-8151ECD37260}" type="parTrans" cxnId="{B43A9859-8538-499A-8E6F-C80F31207185}">
      <dgm:prSet/>
      <dgm:spPr/>
      <dgm:t>
        <a:bodyPr/>
        <a:lstStyle/>
        <a:p>
          <a:endParaRPr lang="pl-PL"/>
        </a:p>
      </dgm:t>
    </dgm:pt>
    <dgm:pt modelId="{721B69A2-872E-4E7E-8D68-7399D2A5FF7B}" type="sibTrans" cxnId="{B43A9859-8538-499A-8E6F-C80F31207185}">
      <dgm:prSet/>
      <dgm:spPr/>
      <dgm:t>
        <a:bodyPr/>
        <a:lstStyle/>
        <a:p>
          <a:endParaRPr lang="pl-PL"/>
        </a:p>
      </dgm:t>
    </dgm:pt>
    <dgm:pt modelId="{593F562B-4A47-4336-97D1-ACD35CDE9DA1}" type="pres">
      <dgm:prSet presAssocID="{6DC6D41D-A432-47A1-8E67-B4D4AA6D3767}" presName="Name0" presStyleCnt="0">
        <dgm:presLayoutVars>
          <dgm:dir/>
          <dgm:resizeHandles val="exact"/>
        </dgm:presLayoutVars>
      </dgm:prSet>
      <dgm:spPr/>
    </dgm:pt>
    <dgm:pt modelId="{C1817664-2592-45F2-ADE7-347D764C63B1}" type="pres">
      <dgm:prSet presAssocID="{B0DD93AA-EDD6-4DED-8EF8-1E1E9C673A95}" presName="node" presStyleLbl="node1" presStyleIdx="0" presStyleCnt="2">
        <dgm:presLayoutVars>
          <dgm:bulletEnabled val="1"/>
        </dgm:presLayoutVars>
      </dgm:prSet>
      <dgm:spPr/>
    </dgm:pt>
    <dgm:pt modelId="{A9E0C2B2-B1D5-4BEA-BBC9-377852627DD1}" type="pres">
      <dgm:prSet presAssocID="{906B5E23-DFFF-46BC-8E0A-82DE53FBA071}" presName="sibTrans" presStyleLbl="sibTrans2D1" presStyleIdx="0" presStyleCnt="1"/>
      <dgm:spPr/>
    </dgm:pt>
    <dgm:pt modelId="{CE6C55B1-0F14-4456-B745-CCA3EE90FF43}" type="pres">
      <dgm:prSet presAssocID="{906B5E23-DFFF-46BC-8E0A-82DE53FBA071}" presName="connectorText" presStyleLbl="sibTrans2D1" presStyleIdx="0" presStyleCnt="1"/>
      <dgm:spPr/>
    </dgm:pt>
    <dgm:pt modelId="{9EA2C7D2-B41C-42E9-90AD-E1E4750C2D18}" type="pres">
      <dgm:prSet presAssocID="{86DE87C9-DA5F-4999-AF45-814A8026EDD5}" presName="node" presStyleLbl="node1" presStyleIdx="1" presStyleCnt="2">
        <dgm:presLayoutVars>
          <dgm:bulletEnabled val="1"/>
        </dgm:presLayoutVars>
      </dgm:prSet>
      <dgm:spPr/>
    </dgm:pt>
  </dgm:ptLst>
  <dgm:cxnLst>
    <dgm:cxn modelId="{F9969800-00D6-42CE-B3B5-35C617F168D9}" type="presOf" srcId="{B0DD93AA-EDD6-4DED-8EF8-1E1E9C673A95}" destId="{C1817664-2592-45F2-ADE7-347D764C63B1}" srcOrd="0" destOrd="0" presId="urn:microsoft.com/office/officeart/2005/8/layout/process1"/>
    <dgm:cxn modelId="{1AB1BF14-743F-44DB-B357-22BFDE9B7004}" type="presOf" srcId="{906B5E23-DFFF-46BC-8E0A-82DE53FBA071}" destId="{A9E0C2B2-B1D5-4BEA-BBC9-377852627DD1}" srcOrd="0" destOrd="0" presId="urn:microsoft.com/office/officeart/2005/8/layout/process1"/>
    <dgm:cxn modelId="{7984D827-4FAC-4A33-AC90-597661C91B43}" type="presOf" srcId="{6DC6D41D-A432-47A1-8E67-B4D4AA6D3767}" destId="{593F562B-4A47-4336-97D1-ACD35CDE9DA1}" srcOrd="0" destOrd="0" presId="urn:microsoft.com/office/officeart/2005/8/layout/process1"/>
    <dgm:cxn modelId="{7640F743-E9F2-4A3C-A36B-52C4D093D29A}" type="presOf" srcId="{906B5E23-DFFF-46BC-8E0A-82DE53FBA071}" destId="{CE6C55B1-0F14-4456-B745-CCA3EE90FF43}" srcOrd="1" destOrd="0" presId="urn:microsoft.com/office/officeart/2005/8/layout/process1"/>
    <dgm:cxn modelId="{B43A9859-8538-499A-8E6F-C80F31207185}" srcId="{6DC6D41D-A432-47A1-8E67-B4D4AA6D3767}" destId="{86DE87C9-DA5F-4999-AF45-814A8026EDD5}" srcOrd="1" destOrd="0" parTransId="{D853F2D8-A079-40F6-9C6A-8151ECD37260}" sibTransId="{721B69A2-872E-4E7E-8D68-7399D2A5FF7B}"/>
    <dgm:cxn modelId="{9CE33FCB-8EB1-40E0-BB9D-94214D0DA604}" srcId="{6DC6D41D-A432-47A1-8E67-B4D4AA6D3767}" destId="{B0DD93AA-EDD6-4DED-8EF8-1E1E9C673A95}" srcOrd="0" destOrd="0" parTransId="{7F2C4DA0-7461-4C36-BF8D-84AF731A3829}" sibTransId="{906B5E23-DFFF-46BC-8E0A-82DE53FBA071}"/>
    <dgm:cxn modelId="{DCB207FA-534A-4B85-822A-92F3D9625584}" type="presOf" srcId="{86DE87C9-DA5F-4999-AF45-814A8026EDD5}" destId="{9EA2C7D2-B41C-42E9-90AD-E1E4750C2D18}" srcOrd="0" destOrd="0" presId="urn:microsoft.com/office/officeart/2005/8/layout/process1"/>
    <dgm:cxn modelId="{34CB9A9A-7036-403F-ABC9-1AAD016953E7}" type="presParOf" srcId="{593F562B-4A47-4336-97D1-ACD35CDE9DA1}" destId="{C1817664-2592-45F2-ADE7-347D764C63B1}" srcOrd="0" destOrd="0" presId="urn:microsoft.com/office/officeart/2005/8/layout/process1"/>
    <dgm:cxn modelId="{51A784FF-72BF-4B06-9551-B2198A0D674C}" type="presParOf" srcId="{593F562B-4A47-4336-97D1-ACD35CDE9DA1}" destId="{A9E0C2B2-B1D5-4BEA-BBC9-377852627DD1}" srcOrd="1" destOrd="0" presId="urn:microsoft.com/office/officeart/2005/8/layout/process1"/>
    <dgm:cxn modelId="{D0A353D3-B172-4B63-A1E7-6853FC253335}" type="presParOf" srcId="{A9E0C2B2-B1D5-4BEA-BBC9-377852627DD1}" destId="{CE6C55B1-0F14-4456-B745-CCA3EE90FF43}" srcOrd="0" destOrd="0" presId="urn:microsoft.com/office/officeart/2005/8/layout/process1"/>
    <dgm:cxn modelId="{AC62F81D-1664-4FE0-81C3-9A27149F61DE}" type="presParOf" srcId="{593F562B-4A47-4336-97D1-ACD35CDE9DA1}" destId="{9EA2C7D2-B41C-42E9-90AD-E1E4750C2D18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D8FE26-B97C-4678-BF79-0DE4F63830B2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E3DD7AC-75F6-40BA-8ED7-412C863A0812}">
      <dgm:prSet phldrT="[Tekst]"/>
      <dgm:spPr/>
      <dgm:t>
        <a:bodyPr/>
        <a:lstStyle/>
        <a:p>
          <a:r>
            <a:rPr lang="pl-PL" dirty="0"/>
            <a:t>Unilateralna </a:t>
          </a:r>
        </a:p>
      </dgm:t>
    </dgm:pt>
    <dgm:pt modelId="{CB529247-6B67-4495-93E7-86EC363489DF}" type="parTrans" cxnId="{62A6F937-E508-4994-B496-E18D8D3531CD}">
      <dgm:prSet/>
      <dgm:spPr/>
      <dgm:t>
        <a:bodyPr/>
        <a:lstStyle/>
        <a:p>
          <a:endParaRPr lang="pl-PL"/>
        </a:p>
      </dgm:t>
    </dgm:pt>
    <dgm:pt modelId="{0386C056-F579-4818-9BC6-B4F9B33D1BDF}" type="sibTrans" cxnId="{62A6F937-E508-4994-B496-E18D8D3531CD}">
      <dgm:prSet/>
      <dgm:spPr/>
      <dgm:t>
        <a:bodyPr/>
        <a:lstStyle/>
        <a:p>
          <a:endParaRPr lang="pl-PL"/>
        </a:p>
      </dgm:t>
    </dgm:pt>
    <dgm:pt modelId="{340E49BD-7DB6-40BD-BC34-F98ABEA461F2}">
      <dgm:prSet phldrT="[Tekst]"/>
      <dgm:spPr/>
      <dgm:t>
        <a:bodyPr/>
        <a:lstStyle/>
        <a:p>
          <a:r>
            <a:rPr lang="pl-PL" dirty="0"/>
            <a:t>Multilateralna</a:t>
          </a:r>
        </a:p>
      </dgm:t>
    </dgm:pt>
    <dgm:pt modelId="{D029E665-B4FC-41C7-B2A8-E3BA269AE559}" type="parTrans" cxnId="{FB722A39-9AEE-4639-ADEA-4695B1DBD1E4}">
      <dgm:prSet/>
      <dgm:spPr/>
      <dgm:t>
        <a:bodyPr/>
        <a:lstStyle/>
        <a:p>
          <a:endParaRPr lang="pl-PL"/>
        </a:p>
      </dgm:t>
    </dgm:pt>
    <dgm:pt modelId="{29CFF8DC-FF44-4BB1-A6D8-B3B139874BD0}" type="sibTrans" cxnId="{FB722A39-9AEE-4639-ADEA-4695B1DBD1E4}">
      <dgm:prSet/>
      <dgm:spPr/>
      <dgm:t>
        <a:bodyPr/>
        <a:lstStyle/>
        <a:p>
          <a:endParaRPr lang="pl-PL"/>
        </a:p>
      </dgm:t>
    </dgm:pt>
    <dgm:pt modelId="{7E1A8F59-AD7E-43E1-B031-A5321245848C}">
      <dgm:prSet phldrT="[Tekst]"/>
      <dgm:spPr/>
      <dgm:t>
        <a:bodyPr/>
        <a:lstStyle/>
        <a:p>
          <a:r>
            <a:rPr lang="pl-PL" dirty="0"/>
            <a:t>Bilateralna</a:t>
          </a:r>
        </a:p>
      </dgm:t>
    </dgm:pt>
    <dgm:pt modelId="{81DBA632-FA57-4D93-A9D8-BAEBE4799980}" type="parTrans" cxnId="{9EFB01DA-A4EB-4FF9-9261-429D836BC245}">
      <dgm:prSet/>
      <dgm:spPr/>
      <dgm:t>
        <a:bodyPr/>
        <a:lstStyle/>
        <a:p>
          <a:endParaRPr lang="pl-PL"/>
        </a:p>
      </dgm:t>
    </dgm:pt>
    <dgm:pt modelId="{F76D9930-FFFF-4F17-A0D6-62ABA52BBC6E}" type="sibTrans" cxnId="{9EFB01DA-A4EB-4FF9-9261-429D836BC245}">
      <dgm:prSet/>
      <dgm:spPr/>
      <dgm:t>
        <a:bodyPr/>
        <a:lstStyle/>
        <a:p>
          <a:endParaRPr lang="pl-PL"/>
        </a:p>
      </dgm:t>
    </dgm:pt>
    <dgm:pt modelId="{F02DE7CE-55F2-470C-8D61-E4535CD94EE1}" type="pres">
      <dgm:prSet presAssocID="{A5D8FE26-B97C-4678-BF79-0DE4F63830B2}" presName="Name0" presStyleCnt="0">
        <dgm:presLayoutVars>
          <dgm:dir/>
          <dgm:resizeHandles val="exact"/>
        </dgm:presLayoutVars>
      </dgm:prSet>
      <dgm:spPr/>
    </dgm:pt>
    <dgm:pt modelId="{E2D38EA1-5E98-41CC-8B55-D3D25CEFD5A6}" type="pres">
      <dgm:prSet presAssocID="{FE3DD7AC-75F6-40BA-8ED7-412C863A0812}" presName="node" presStyleLbl="node1" presStyleIdx="0" presStyleCnt="3">
        <dgm:presLayoutVars>
          <dgm:bulletEnabled val="1"/>
        </dgm:presLayoutVars>
      </dgm:prSet>
      <dgm:spPr/>
    </dgm:pt>
    <dgm:pt modelId="{1E815ED6-3145-4A90-8DED-9E5F3C3F94EB}" type="pres">
      <dgm:prSet presAssocID="{0386C056-F579-4818-9BC6-B4F9B33D1BDF}" presName="sibTrans" presStyleLbl="sibTrans2D1" presStyleIdx="0" presStyleCnt="3"/>
      <dgm:spPr/>
    </dgm:pt>
    <dgm:pt modelId="{2D6390DE-59E5-44F4-ADD8-EF8B9C68CCD6}" type="pres">
      <dgm:prSet presAssocID="{0386C056-F579-4818-9BC6-B4F9B33D1BDF}" presName="connectorText" presStyleLbl="sibTrans2D1" presStyleIdx="0" presStyleCnt="3"/>
      <dgm:spPr/>
    </dgm:pt>
    <dgm:pt modelId="{BEDB5A54-99D2-4A96-A0BE-DDD992B3E37C}" type="pres">
      <dgm:prSet presAssocID="{340E49BD-7DB6-40BD-BC34-F98ABEA461F2}" presName="node" presStyleLbl="node1" presStyleIdx="1" presStyleCnt="3">
        <dgm:presLayoutVars>
          <dgm:bulletEnabled val="1"/>
        </dgm:presLayoutVars>
      </dgm:prSet>
      <dgm:spPr/>
    </dgm:pt>
    <dgm:pt modelId="{4726EF04-17C8-4FA7-B96C-689F73A474E2}" type="pres">
      <dgm:prSet presAssocID="{29CFF8DC-FF44-4BB1-A6D8-B3B139874BD0}" presName="sibTrans" presStyleLbl="sibTrans2D1" presStyleIdx="1" presStyleCnt="3"/>
      <dgm:spPr/>
    </dgm:pt>
    <dgm:pt modelId="{490C09FE-CE5F-4CAC-9E03-0B8DB251E29D}" type="pres">
      <dgm:prSet presAssocID="{29CFF8DC-FF44-4BB1-A6D8-B3B139874BD0}" presName="connectorText" presStyleLbl="sibTrans2D1" presStyleIdx="1" presStyleCnt="3"/>
      <dgm:spPr/>
    </dgm:pt>
    <dgm:pt modelId="{1917F90C-96EF-412D-A2D4-B214AF491CFA}" type="pres">
      <dgm:prSet presAssocID="{7E1A8F59-AD7E-43E1-B031-A5321245848C}" presName="node" presStyleLbl="node1" presStyleIdx="2" presStyleCnt="3">
        <dgm:presLayoutVars>
          <dgm:bulletEnabled val="1"/>
        </dgm:presLayoutVars>
      </dgm:prSet>
      <dgm:spPr/>
    </dgm:pt>
    <dgm:pt modelId="{AEEE0C7C-8AB9-4A92-B3CD-CFE7451960FD}" type="pres">
      <dgm:prSet presAssocID="{F76D9930-FFFF-4F17-A0D6-62ABA52BBC6E}" presName="sibTrans" presStyleLbl="sibTrans2D1" presStyleIdx="2" presStyleCnt="3"/>
      <dgm:spPr/>
    </dgm:pt>
    <dgm:pt modelId="{CFE38157-B465-4489-B642-1CB28223433E}" type="pres">
      <dgm:prSet presAssocID="{F76D9930-FFFF-4F17-A0D6-62ABA52BBC6E}" presName="connectorText" presStyleLbl="sibTrans2D1" presStyleIdx="2" presStyleCnt="3"/>
      <dgm:spPr/>
    </dgm:pt>
  </dgm:ptLst>
  <dgm:cxnLst>
    <dgm:cxn modelId="{CA944C01-D8EC-4066-B2A7-C55A508B982F}" type="presOf" srcId="{F76D9930-FFFF-4F17-A0D6-62ABA52BBC6E}" destId="{CFE38157-B465-4489-B642-1CB28223433E}" srcOrd="1" destOrd="0" presId="urn:microsoft.com/office/officeart/2005/8/layout/cycle7"/>
    <dgm:cxn modelId="{9CF5220C-194B-4246-9B1D-2B1E34B9A23B}" type="presOf" srcId="{F76D9930-FFFF-4F17-A0D6-62ABA52BBC6E}" destId="{AEEE0C7C-8AB9-4A92-B3CD-CFE7451960FD}" srcOrd="0" destOrd="0" presId="urn:microsoft.com/office/officeart/2005/8/layout/cycle7"/>
    <dgm:cxn modelId="{8C409A29-4884-45AF-BC9A-5ED728D51B24}" type="presOf" srcId="{340E49BD-7DB6-40BD-BC34-F98ABEA461F2}" destId="{BEDB5A54-99D2-4A96-A0BE-DDD992B3E37C}" srcOrd="0" destOrd="0" presId="urn:microsoft.com/office/officeart/2005/8/layout/cycle7"/>
    <dgm:cxn modelId="{62A6F937-E508-4994-B496-E18D8D3531CD}" srcId="{A5D8FE26-B97C-4678-BF79-0DE4F63830B2}" destId="{FE3DD7AC-75F6-40BA-8ED7-412C863A0812}" srcOrd="0" destOrd="0" parTransId="{CB529247-6B67-4495-93E7-86EC363489DF}" sibTransId="{0386C056-F579-4818-9BC6-B4F9B33D1BDF}"/>
    <dgm:cxn modelId="{FB722A39-9AEE-4639-ADEA-4695B1DBD1E4}" srcId="{A5D8FE26-B97C-4678-BF79-0DE4F63830B2}" destId="{340E49BD-7DB6-40BD-BC34-F98ABEA461F2}" srcOrd="1" destOrd="0" parTransId="{D029E665-B4FC-41C7-B2A8-E3BA269AE559}" sibTransId="{29CFF8DC-FF44-4BB1-A6D8-B3B139874BD0}"/>
    <dgm:cxn modelId="{9E86923C-EE3E-46AA-B652-28DB712CBA37}" type="presOf" srcId="{29CFF8DC-FF44-4BB1-A6D8-B3B139874BD0}" destId="{490C09FE-CE5F-4CAC-9E03-0B8DB251E29D}" srcOrd="1" destOrd="0" presId="urn:microsoft.com/office/officeart/2005/8/layout/cycle7"/>
    <dgm:cxn modelId="{C6333C3E-8AA5-4CF9-AD4A-EFA35286B567}" type="presOf" srcId="{0386C056-F579-4818-9BC6-B4F9B33D1BDF}" destId="{2D6390DE-59E5-44F4-ADD8-EF8B9C68CCD6}" srcOrd="1" destOrd="0" presId="urn:microsoft.com/office/officeart/2005/8/layout/cycle7"/>
    <dgm:cxn modelId="{ED2BE36E-D2F1-4653-9FA0-A25E7D467CB8}" type="presOf" srcId="{0386C056-F579-4818-9BC6-B4F9B33D1BDF}" destId="{1E815ED6-3145-4A90-8DED-9E5F3C3F94EB}" srcOrd="0" destOrd="0" presId="urn:microsoft.com/office/officeart/2005/8/layout/cycle7"/>
    <dgm:cxn modelId="{A2002673-598E-4F4A-ADC8-1858EB08E2BF}" type="presOf" srcId="{FE3DD7AC-75F6-40BA-8ED7-412C863A0812}" destId="{E2D38EA1-5E98-41CC-8B55-D3D25CEFD5A6}" srcOrd="0" destOrd="0" presId="urn:microsoft.com/office/officeart/2005/8/layout/cycle7"/>
    <dgm:cxn modelId="{0430E37D-B8EA-4746-8922-1E8555923866}" type="presOf" srcId="{A5D8FE26-B97C-4678-BF79-0DE4F63830B2}" destId="{F02DE7CE-55F2-470C-8D61-E4535CD94EE1}" srcOrd="0" destOrd="0" presId="urn:microsoft.com/office/officeart/2005/8/layout/cycle7"/>
    <dgm:cxn modelId="{FC88F3A0-2ACE-40DC-A88B-A2124F2DBCB3}" type="presOf" srcId="{7E1A8F59-AD7E-43E1-B031-A5321245848C}" destId="{1917F90C-96EF-412D-A2D4-B214AF491CFA}" srcOrd="0" destOrd="0" presId="urn:microsoft.com/office/officeart/2005/8/layout/cycle7"/>
    <dgm:cxn modelId="{DA667CD5-F2D0-42DC-865D-22AC73EC164F}" type="presOf" srcId="{29CFF8DC-FF44-4BB1-A6D8-B3B139874BD0}" destId="{4726EF04-17C8-4FA7-B96C-689F73A474E2}" srcOrd="0" destOrd="0" presId="urn:microsoft.com/office/officeart/2005/8/layout/cycle7"/>
    <dgm:cxn modelId="{9EFB01DA-A4EB-4FF9-9261-429D836BC245}" srcId="{A5D8FE26-B97C-4678-BF79-0DE4F63830B2}" destId="{7E1A8F59-AD7E-43E1-B031-A5321245848C}" srcOrd="2" destOrd="0" parTransId="{81DBA632-FA57-4D93-A9D8-BAEBE4799980}" sibTransId="{F76D9930-FFFF-4F17-A0D6-62ABA52BBC6E}"/>
    <dgm:cxn modelId="{F9A4D9C9-0414-48E8-8451-74DB71596CBA}" type="presParOf" srcId="{F02DE7CE-55F2-470C-8D61-E4535CD94EE1}" destId="{E2D38EA1-5E98-41CC-8B55-D3D25CEFD5A6}" srcOrd="0" destOrd="0" presId="urn:microsoft.com/office/officeart/2005/8/layout/cycle7"/>
    <dgm:cxn modelId="{400C0370-3CA1-47E3-87F8-C4B7F7C85EAD}" type="presParOf" srcId="{F02DE7CE-55F2-470C-8D61-E4535CD94EE1}" destId="{1E815ED6-3145-4A90-8DED-9E5F3C3F94EB}" srcOrd="1" destOrd="0" presId="urn:microsoft.com/office/officeart/2005/8/layout/cycle7"/>
    <dgm:cxn modelId="{0FB4F928-FC86-4A60-A6CD-0D7DC6DE21AA}" type="presParOf" srcId="{1E815ED6-3145-4A90-8DED-9E5F3C3F94EB}" destId="{2D6390DE-59E5-44F4-ADD8-EF8B9C68CCD6}" srcOrd="0" destOrd="0" presId="urn:microsoft.com/office/officeart/2005/8/layout/cycle7"/>
    <dgm:cxn modelId="{89752F01-8631-4BA0-8DB2-62047423C904}" type="presParOf" srcId="{F02DE7CE-55F2-470C-8D61-E4535CD94EE1}" destId="{BEDB5A54-99D2-4A96-A0BE-DDD992B3E37C}" srcOrd="2" destOrd="0" presId="urn:microsoft.com/office/officeart/2005/8/layout/cycle7"/>
    <dgm:cxn modelId="{0CCD8436-1C5E-4C2F-A319-675BCAD341DF}" type="presParOf" srcId="{F02DE7CE-55F2-470C-8D61-E4535CD94EE1}" destId="{4726EF04-17C8-4FA7-B96C-689F73A474E2}" srcOrd="3" destOrd="0" presId="urn:microsoft.com/office/officeart/2005/8/layout/cycle7"/>
    <dgm:cxn modelId="{C95F20D4-CDA8-4633-9A97-3B52BC4302FC}" type="presParOf" srcId="{4726EF04-17C8-4FA7-B96C-689F73A474E2}" destId="{490C09FE-CE5F-4CAC-9E03-0B8DB251E29D}" srcOrd="0" destOrd="0" presId="urn:microsoft.com/office/officeart/2005/8/layout/cycle7"/>
    <dgm:cxn modelId="{7389BF79-822E-4286-AE2C-7476D9B5940E}" type="presParOf" srcId="{F02DE7CE-55F2-470C-8D61-E4535CD94EE1}" destId="{1917F90C-96EF-412D-A2D4-B214AF491CFA}" srcOrd="4" destOrd="0" presId="urn:microsoft.com/office/officeart/2005/8/layout/cycle7"/>
    <dgm:cxn modelId="{0CAAAC2F-9882-4B66-9DE5-BF0CFCC65227}" type="presParOf" srcId="{F02DE7CE-55F2-470C-8D61-E4535CD94EE1}" destId="{AEEE0C7C-8AB9-4A92-B3CD-CFE7451960FD}" srcOrd="5" destOrd="0" presId="urn:microsoft.com/office/officeart/2005/8/layout/cycle7"/>
    <dgm:cxn modelId="{7EF6A47D-B47D-49D2-AFF2-B915F8E26745}" type="presParOf" srcId="{AEEE0C7C-8AB9-4A92-B3CD-CFE7451960FD}" destId="{CFE38157-B465-4489-B642-1CB28223433E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17664-2592-45F2-ADE7-347D764C63B1}">
      <dsp:nvSpPr>
        <dsp:cNvPr id="0" name=""/>
        <dsp:cNvSpPr/>
      </dsp:nvSpPr>
      <dsp:spPr>
        <a:xfrm>
          <a:off x="2053" y="861732"/>
          <a:ext cx="4379788" cy="26278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300" kern="1200" dirty="0"/>
            <a:t>Jednokrotne opodatkowanie</a:t>
          </a:r>
        </a:p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300" kern="1200" dirty="0"/>
            <a:t>(</a:t>
          </a:r>
          <a:r>
            <a:rPr lang="pl-PL" sz="3300" i="1" kern="1200" dirty="0"/>
            <a:t>single </a:t>
          </a:r>
          <a:r>
            <a:rPr lang="pl-PL" sz="3300" i="1" kern="1200" dirty="0" err="1"/>
            <a:t>taxation</a:t>
          </a:r>
          <a:r>
            <a:rPr lang="pl-PL" sz="3300" kern="1200" dirty="0"/>
            <a:t>)</a:t>
          </a:r>
        </a:p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300" kern="1200" dirty="0"/>
            <a:t>   </a:t>
          </a:r>
        </a:p>
      </dsp:txBody>
      <dsp:txXfrm>
        <a:off x="79021" y="938700"/>
        <a:ext cx="4225852" cy="2473937"/>
      </dsp:txXfrm>
    </dsp:sp>
    <dsp:sp modelId="{A9E0C2B2-B1D5-4BEA-BBC9-377852627DD1}">
      <dsp:nvSpPr>
        <dsp:cNvPr id="0" name=""/>
        <dsp:cNvSpPr/>
      </dsp:nvSpPr>
      <dsp:spPr>
        <a:xfrm>
          <a:off x="4819821" y="1632575"/>
          <a:ext cx="928515" cy="1086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700" kern="1200"/>
        </a:p>
      </dsp:txBody>
      <dsp:txXfrm>
        <a:off x="4819821" y="1849812"/>
        <a:ext cx="649961" cy="651713"/>
      </dsp:txXfrm>
    </dsp:sp>
    <dsp:sp modelId="{9EA2C7D2-B41C-42E9-90AD-E1E4750C2D18}">
      <dsp:nvSpPr>
        <dsp:cNvPr id="0" name=""/>
        <dsp:cNvSpPr/>
      </dsp:nvSpPr>
      <dsp:spPr>
        <a:xfrm>
          <a:off x="6133757" y="861732"/>
          <a:ext cx="4379788" cy="26278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300" kern="1200" dirty="0"/>
            <a:t>Pełne opodatkowanie</a:t>
          </a:r>
        </a:p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300" kern="1200" dirty="0"/>
            <a:t>(</a:t>
          </a:r>
          <a:r>
            <a:rPr lang="pl-PL" sz="3300" i="1" kern="1200" dirty="0" err="1"/>
            <a:t>full</a:t>
          </a:r>
          <a:r>
            <a:rPr lang="pl-PL" sz="3300" i="1" kern="1200" dirty="0"/>
            <a:t> </a:t>
          </a:r>
          <a:r>
            <a:rPr lang="pl-PL" sz="3300" i="1" kern="1200" dirty="0" err="1"/>
            <a:t>taxation</a:t>
          </a:r>
          <a:r>
            <a:rPr lang="pl-PL" sz="3300" kern="1200" dirty="0"/>
            <a:t>) </a:t>
          </a:r>
        </a:p>
      </dsp:txBody>
      <dsp:txXfrm>
        <a:off x="6210725" y="938700"/>
        <a:ext cx="4225852" cy="24739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D38EA1-5E98-41CC-8B55-D3D25CEFD5A6}">
      <dsp:nvSpPr>
        <dsp:cNvPr id="0" name=""/>
        <dsp:cNvSpPr/>
      </dsp:nvSpPr>
      <dsp:spPr>
        <a:xfrm>
          <a:off x="4130761" y="1008"/>
          <a:ext cx="2254076" cy="1127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700" kern="1200" dirty="0"/>
            <a:t>Unilateralna </a:t>
          </a:r>
        </a:p>
      </dsp:txBody>
      <dsp:txXfrm>
        <a:off x="4163771" y="34018"/>
        <a:ext cx="2188056" cy="1061018"/>
      </dsp:txXfrm>
    </dsp:sp>
    <dsp:sp modelId="{1E815ED6-3145-4A90-8DED-9E5F3C3F94EB}">
      <dsp:nvSpPr>
        <dsp:cNvPr id="0" name=""/>
        <dsp:cNvSpPr/>
      </dsp:nvSpPr>
      <dsp:spPr>
        <a:xfrm rot="3600000">
          <a:off x="5601314" y="1978437"/>
          <a:ext cx="1173356" cy="39446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/>
        </a:p>
      </dsp:txBody>
      <dsp:txXfrm>
        <a:off x="5719653" y="2057330"/>
        <a:ext cx="936678" cy="236677"/>
      </dsp:txXfrm>
    </dsp:sp>
    <dsp:sp modelId="{BEDB5A54-99D2-4A96-A0BE-DDD992B3E37C}">
      <dsp:nvSpPr>
        <dsp:cNvPr id="0" name=""/>
        <dsp:cNvSpPr/>
      </dsp:nvSpPr>
      <dsp:spPr>
        <a:xfrm>
          <a:off x="5991147" y="3223291"/>
          <a:ext cx="2254076" cy="1127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700" kern="1200" dirty="0"/>
            <a:t>Multilateralna</a:t>
          </a:r>
        </a:p>
      </dsp:txBody>
      <dsp:txXfrm>
        <a:off x="6024157" y="3256301"/>
        <a:ext cx="2188056" cy="1061018"/>
      </dsp:txXfrm>
    </dsp:sp>
    <dsp:sp modelId="{4726EF04-17C8-4FA7-B96C-689F73A474E2}">
      <dsp:nvSpPr>
        <dsp:cNvPr id="0" name=""/>
        <dsp:cNvSpPr/>
      </dsp:nvSpPr>
      <dsp:spPr>
        <a:xfrm rot="10800000">
          <a:off x="4671121" y="3589579"/>
          <a:ext cx="1173356" cy="39446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/>
        </a:p>
      </dsp:txBody>
      <dsp:txXfrm rot="10800000">
        <a:off x="4789460" y="3668472"/>
        <a:ext cx="936678" cy="236677"/>
      </dsp:txXfrm>
    </dsp:sp>
    <dsp:sp modelId="{1917F90C-96EF-412D-A2D4-B214AF491CFA}">
      <dsp:nvSpPr>
        <dsp:cNvPr id="0" name=""/>
        <dsp:cNvSpPr/>
      </dsp:nvSpPr>
      <dsp:spPr>
        <a:xfrm>
          <a:off x="2270375" y="3223291"/>
          <a:ext cx="2254076" cy="1127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700" kern="1200" dirty="0"/>
            <a:t>Bilateralna</a:t>
          </a:r>
        </a:p>
      </dsp:txBody>
      <dsp:txXfrm>
        <a:off x="2303385" y="3256301"/>
        <a:ext cx="2188056" cy="1061018"/>
      </dsp:txXfrm>
    </dsp:sp>
    <dsp:sp modelId="{AEEE0C7C-8AB9-4A92-B3CD-CFE7451960FD}">
      <dsp:nvSpPr>
        <dsp:cNvPr id="0" name=""/>
        <dsp:cNvSpPr/>
      </dsp:nvSpPr>
      <dsp:spPr>
        <a:xfrm rot="18000000">
          <a:off x="3740928" y="1978437"/>
          <a:ext cx="1173356" cy="39446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600" kern="1200"/>
        </a:p>
      </dsp:txBody>
      <dsp:txXfrm>
        <a:off x="3859267" y="2057330"/>
        <a:ext cx="936678" cy="2366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57A-3BEF-45C9-A3B8-F26333E0D2E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D691-A1F6-4656-B0A5-1E905BE1D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708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57A-3BEF-45C9-A3B8-F26333E0D2E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D691-A1F6-4656-B0A5-1E905BE1D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470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57A-3BEF-45C9-A3B8-F26333E0D2E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D691-A1F6-4656-B0A5-1E905BE1D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703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57A-3BEF-45C9-A3B8-F26333E0D2E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D691-A1F6-4656-B0A5-1E905BE1D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443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57A-3BEF-45C9-A3B8-F26333E0D2E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D691-A1F6-4656-B0A5-1E905BE1D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685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57A-3BEF-45C9-A3B8-F26333E0D2E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D691-A1F6-4656-B0A5-1E905BE1D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581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57A-3BEF-45C9-A3B8-F26333E0D2E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D691-A1F6-4656-B0A5-1E905BE1D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69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57A-3BEF-45C9-A3B8-F26333E0D2E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D691-A1F6-4656-B0A5-1E905BE1D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106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57A-3BEF-45C9-A3B8-F26333E0D2E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D691-A1F6-4656-B0A5-1E905BE1D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368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57A-3BEF-45C9-A3B8-F26333E0D2E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D691-A1F6-4656-B0A5-1E905BE1D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260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F657A-3BEF-45C9-A3B8-F26333E0D2E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D691-A1F6-4656-B0A5-1E905BE1D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829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F657A-3BEF-45C9-A3B8-F26333E0D2E3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3D691-A1F6-4656-B0A5-1E905BE1D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74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400" b="1" dirty="0"/>
              <a:t>Międzynarodowe prawo podatkowe w świetle projektu BEPS</a:t>
            </a:r>
            <a:endParaRPr lang="en-GB" sz="4400" b="1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pl-PL" i="1" dirty="0"/>
              <a:t>w poszukiwaniu balansu między podejściem unilateralnym, bilateralnym i multilateralnym</a:t>
            </a:r>
            <a:r>
              <a:rPr lang="pl-PL" dirty="0"/>
              <a:t>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4081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b="1" dirty="0"/>
              <a:t>Założenia koncepcyjne projektu BEPS</a:t>
            </a:r>
            <a:endParaRPr lang="en-GB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Odpowiedź na  wyzwania związane z globalizacją i cyfryzacją gospodarek</a:t>
            </a:r>
          </a:p>
          <a:p>
            <a:r>
              <a:rPr lang="pl-PL" dirty="0"/>
              <a:t>Przeciwdziałanie zjawiskom  erozji bazy podatkowej i transgranicznego przenoszenia zysków </a:t>
            </a:r>
          </a:p>
          <a:p>
            <a:r>
              <a:rPr lang="pl-PL" dirty="0"/>
              <a:t>Opracowanie międzynarodowych zasad, standardów i instrumentów  podatkowych mających na celu zagwarantowanie, iż w szczególności korporacje międzynarodowe będą ponosiły należyty  ciężar opodatkowania bez względu na miejsca prowadzenia działalności</a:t>
            </a:r>
          </a:p>
        </p:txBody>
      </p:sp>
    </p:spTree>
    <p:extLst>
      <p:ext uri="{BB962C8B-B14F-4D97-AF65-F5344CB8AC3E}">
        <p14:creationId xmlns:p14="http://schemas.microsoft.com/office/powerpoint/2010/main" val="606891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pl-PL" sz="3600" b="1" dirty="0"/>
            </a:br>
            <a:br>
              <a:rPr lang="pl-PL" sz="3600" b="1" dirty="0"/>
            </a:br>
            <a:r>
              <a:rPr lang="pl-PL" sz="3600" b="1" dirty="0"/>
              <a:t>Idea „jednokrotnego  opodatkowania” a „pełnego opodatkowania” w międzynarodowym prawie podatkowym</a:t>
            </a:r>
            <a:br>
              <a:rPr lang="pl-PL" sz="4000" dirty="0"/>
            </a:br>
            <a:br>
              <a:rPr lang="pl-PL" dirty="0"/>
            </a:br>
            <a:endParaRPr lang="en-GB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560032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295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b="1" dirty="0"/>
              <a:t>Warstwy regulacyjne  międzynarodowego prawa podatkowego</a:t>
            </a:r>
            <a:endParaRPr lang="en-GB" sz="3200" b="1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2261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2832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 err="1"/>
              <a:t>Unilateralizm</a:t>
            </a:r>
            <a:r>
              <a:rPr lang="pl-PL" sz="3200" b="1" dirty="0"/>
              <a:t> w międzynarodowym prawie podatkowym - przykłady </a:t>
            </a:r>
            <a:endParaRPr lang="en-GB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2800" dirty="0"/>
              <a:t>Zakres jurysdykcji podatkowej państwa</a:t>
            </a:r>
          </a:p>
          <a:p>
            <a:r>
              <a:rPr lang="pl-PL" sz="2800" dirty="0"/>
              <a:t>Kryteria rezydencji podatkowej</a:t>
            </a:r>
          </a:p>
          <a:p>
            <a:r>
              <a:rPr lang="pl-PL" sz="2800" dirty="0"/>
              <a:t>Regulacje CFC</a:t>
            </a:r>
          </a:p>
          <a:p>
            <a:r>
              <a:rPr lang="pl-PL" sz="2800" dirty="0"/>
              <a:t>Podatki „cyfrowe” – DST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71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/>
              <a:t>Bilateralizm w międzynarodowym prawie podatkowym - przykłady </a:t>
            </a:r>
            <a:endParaRPr lang="en-GB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Eliminacja podwójnego opodatkowania i podział władztwa podatkowego w dwustronnych umowach o unikaniu podwójnego opodatkowania</a:t>
            </a:r>
          </a:p>
          <a:p>
            <a:r>
              <a:rPr lang="pl-PL" dirty="0"/>
              <a:t>Wymiana informacji w sprawach podatkowych w umowach dwustronnych</a:t>
            </a:r>
          </a:p>
          <a:p>
            <a:endParaRPr lang="pl-PL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164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b="1" dirty="0"/>
              <a:t>Multilateralizm w międzynarodowym prawie podatkowym  przed projektem BEPS - przykłady</a:t>
            </a:r>
            <a:endParaRPr lang="en-GB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Modelowa konwencja OECD w sprawie podatku od dochodu i majątku</a:t>
            </a:r>
          </a:p>
          <a:p>
            <a:r>
              <a:rPr lang="pl-PL" dirty="0"/>
              <a:t>Modelowa konwencja ONZ o podwójnym opodatkowaniu między państwami rozwiniętymi i rozwijającymi się</a:t>
            </a:r>
          </a:p>
          <a:p>
            <a:r>
              <a:rPr lang="pl-PL" dirty="0"/>
              <a:t>Wytyczne OECD z zakresu cen transferowych dla przedsiębiorstw wielonarodowych i administracji podatkowych</a:t>
            </a:r>
          </a:p>
          <a:p>
            <a:r>
              <a:rPr lang="pl-PL" i="0" dirty="0">
                <a:solidFill>
                  <a:srgbClr val="000000"/>
                </a:solidFill>
                <a:effectLst/>
              </a:rPr>
              <a:t>Konwencja o wzajemnej pomocy administracyjnej</a:t>
            </a:r>
            <a:r>
              <a:rPr lang="pl-PL" dirty="0"/>
              <a:t> w sprawach podatkowych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9955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600" b="1" dirty="0"/>
              <a:t>Multilateralizm w międzynarodowym prawie podatkowym w kontekście realizacji  projektu BEPS - przykłady</a:t>
            </a:r>
            <a:endParaRPr lang="en-GB" sz="36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Konwencja implementująca środki traktatowego prawa podatkowego mające na celu zapobieganie erozji podstawy opodatkowania i  przenoszeniu zysku (</a:t>
            </a:r>
            <a:r>
              <a:rPr lang="pl-PL" i="1" dirty="0" err="1"/>
              <a:t>Multilateral</a:t>
            </a:r>
            <a:r>
              <a:rPr lang="pl-PL" i="1" dirty="0"/>
              <a:t> Instrument </a:t>
            </a:r>
            <a:r>
              <a:rPr lang="pl-PL" dirty="0"/>
              <a:t>–  MLI)</a:t>
            </a:r>
          </a:p>
          <a:p>
            <a:r>
              <a:rPr lang="pl-PL" dirty="0"/>
              <a:t>M</a:t>
            </a:r>
            <a:r>
              <a:rPr lang="pl-PL" b="0" i="0" dirty="0">
                <a:effectLst/>
              </a:rPr>
              <a:t>odelowe globalne zasady przeciwdziałania erozji podstawy opodatkowania (filar drugi)</a:t>
            </a:r>
            <a:endParaRPr lang="pl-PL" dirty="0"/>
          </a:p>
          <a:p>
            <a:r>
              <a:rPr lang="en-US" dirty="0"/>
              <a:t>Multilateral Convention</a:t>
            </a:r>
            <a:r>
              <a:rPr lang="pl-PL" dirty="0"/>
              <a:t> </a:t>
            </a:r>
            <a:r>
              <a:rPr lang="en-US" dirty="0"/>
              <a:t>to Facilitate the Implementation of the Pillar Two</a:t>
            </a:r>
            <a:r>
              <a:rPr lang="pl-PL" dirty="0"/>
              <a:t> </a:t>
            </a:r>
            <a:r>
              <a:rPr lang="en-US" dirty="0"/>
              <a:t>Subject to Tax Rule</a:t>
            </a:r>
            <a:endParaRPr lang="en-GB" dirty="0"/>
          </a:p>
          <a:p>
            <a:r>
              <a:rPr lang="en-GB" dirty="0"/>
              <a:t>The Multilateral Convention </a:t>
            </a:r>
            <a:r>
              <a:rPr lang="pl-PL" dirty="0"/>
              <a:t>t</a:t>
            </a:r>
            <a:r>
              <a:rPr lang="en-GB" dirty="0"/>
              <a:t>o Implement Amount A </a:t>
            </a:r>
            <a:r>
              <a:rPr lang="pl-PL" dirty="0"/>
              <a:t>o</a:t>
            </a:r>
            <a:r>
              <a:rPr lang="en-GB" dirty="0"/>
              <a:t>f Pillar One</a:t>
            </a:r>
            <a:endParaRPr lang="pl-PL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9132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/>
              <a:t>Wybrane skutki realizacji projektu BEPS</a:t>
            </a:r>
            <a:endParaRPr lang="en-GB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Zmniejszenie skali zjawiska międzynarodowego unikania opodatkowania?</a:t>
            </a:r>
          </a:p>
          <a:p>
            <a:r>
              <a:rPr lang="pl-PL" dirty="0"/>
              <a:t>Erozja suwerenności podatkowej państw</a:t>
            </a:r>
          </a:p>
          <a:p>
            <a:r>
              <a:rPr lang="pl-PL" dirty="0"/>
              <a:t>Wzrost znaczenia „miękkiego” międzynarodowego prawa podatkowego</a:t>
            </a:r>
          </a:p>
          <a:p>
            <a:r>
              <a:rPr lang="pl-PL" dirty="0"/>
              <a:t>„</a:t>
            </a:r>
            <a:r>
              <a:rPr lang="pl-PL" dirty="0" err="1"/>
              <a:t>Ekspertyzacja</a:t>
            </a:r>
            <a:r>
              <a:rPr lang="pl-PL" dirty="0"/>
              <a:t>” procesu tworzenia międzynarodowego prawa podatkowego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128690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 2013–2022">
  <a:themeElements>
    <a:clrScheme name="Motyw pakietu Office 2013–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 2013–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 2013–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691</TotalTime>
  <Words>313</Words>
  <Application>Microsoft Office PowerPoint</Application>
  <PresentationFormat>Panoramiczny</PresentationFormat>
  <Paragraphs>39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Motyw pakietu Office 2013–2022</vt:lpstr>
      <vt:lpstr>Międzynarodowe prawo podatkowe w świetle projektu BEPS</vt:lpstr>
      <vt:lpstr>Założenia koncepcyjne projektu BEPS</vt:lpstr>
      <vt:lpstr>  Idea „jednokrotnego  opodatkowania” a „pełnego opodatkowania” w międzynarodowym prawie podatkowym  </vt:lpstr>
      <vt:lpstr>Warstwy regulacyjne  międzynarodowego prawa podatkowego</vt:lpstr>
      <vt:lpstr>Unilateralizm w międzynarodowym prawie podatkowym - przykłady </vt:lpstr>
      <vt:lpstr>Bilateralizm w międzynarodowym prawie podatkowym - przykłady </vt:lpstr>
      <vt:lpstr>Multilateralizm w międzynarodowym prawie podatkowym  przed projektem BEPS - przykłady</vt:lpstr>
      <vt:lpstr>Multilateralizm w międzynarodowym prawie podatkowym w kontekście realizacji  projektu BEPS - przykłady</vt:lpstr>
      <vt:lpstr>Wybrane skutki realizacji projektu BEPS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Opodatkowanie międzynarodowe</dc:title>
  <dc:creator>Użytkownik systemu Windows</dc:creator>
  <cp:lastModifiedBy>Rafał Lipniewicz</cp:lastModifiedBy>
  <cp:revision>45</cp:revision>
  <dcterms:created xsi:type="dcterms:W3CDTF">2024-09-20T08:42:10Z</dcterms:created>
  <dcterms:modified xsi:type="dcterms:W3CDTF">2024-11-20T11:04:09Z</dcterms:modified>
</cp:coreProperties>
</file>