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31"/>
  </p:notesMasterIdLst>
  <p:handoutMasterIdLst>
    <p:handoutMasterId r:id="rId32"/>
  </p:handoutMasterIdLst>
  <p:sldIdLst>
    <p:sldId id="265" r:id="rId5"/>
    <p:sldId id="280" r:id="rId6"/>
    <p:sldId id="299" r:id="rId7"/>
    <p:sldId id="303" r:id="rId8"/>
    <p:sldId id="302" r:id="rId9"/>
    <p:sldId id="285" r:id="rId10"/>
    <p:sldId id="304" r:id="rId11"/>
    <p:sldId id="305" r:id="rId12"/>
    <p:sldId id="309" r:id="rId13"/>
    <p:sldId id="286" r:id="rId14"/>
    <p:sldId id="288" r:id="rId15"/>
    <p:sldId id="287" r:id="rId16"/>
    <p:sldId id="308" r:id="rId17"/>
    <p:sldId id="310" r:id="rId18"/>
    <p:sldId id="301" r:id="rId19"/>
    <p:sldId id="307" r:id="rId20"/>
    <p:sldId id="289" r:id="rId21"/>
    <p:sldId id="300" r:id="rId22"/>
    <p:sldId id="290" r:id="rId23"/>
    <p:sldId id="291" r:id="rId24"/>
    <p:sldId id="292" r:id="rId25"/>
    <p:sldId id="283" r:id="rId26"/>
    <p:sldId id="284" r:id="rId27"/>
    <p:sldId id="298" r:id="rId28"/>
    <p:sldId id="306" r:id="rId29"/>
    <p:sldId id="281" r:id="rId30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8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8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2F560-8167-4703-96B4-7A1E37654DD4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l-PL"/>
        </a:p>
      </dgm:t>
    </dgm:pt>
    <dgm:pt modelId="{B935168B-1255-493F-B7D6-D253EE91A321}">
      <dgm:prSet custT="1"/>
      <dgm:spPr/>
      <dgm:t>
        <a:bodyPr/>
        <a:lstStyle/>
        <a:p>
          <a:r>
            <a:rPr lang="pl-PL" sz="2400" dirty="0"/>
            <a:t>reżim językowy umowy zawsze decydujący</a:t>
          </a:r>
        </a:p>
      </dgm:t>
    </dgm:pt>
    <dgm:pt modelId="{4B0E80B0-3AB1-45A8-907C-426F161DE4A9}" type="parTrans" cxnId="{42A1B2C8-F31F-4198-9CA9-0E57BC646DE1}">
      <dgm:prSet/>
      <dgm:spPr/>
      <dgm:t>
        <a:bodyPr/>
        <a:lstStyle/>
        <a:p>
          <a:endParaRPr lang="pl-PL"/>
        </a:p>
      </dgm:t>
    </dgm:pt>
    <dgm:pt modelId="{C18D1F6B-3481-47ED-A501-1DC24618E4BF}" type="sibTrans" cxnId="{42A1B2C8-F31F-4198-9CA9-0E57BC646DE1}">
      <dgm:prSet/>
      <dgm:spPr/>
      <dgm:t>
        <a:bodyPr/>
        <a:lstStyle/>
        <a:p>
          <a:endParaRPr lang="pl-PL"/>
        </a:p>
      </dgm:t>
    </dgm:pt>
    <dgm:pt modelId="{B2E0A50B-EE39-47E0-B8A9-DF84E888B475}">
      <dgm:prSet custT="1"/>
      <dgm:spPr/>
      <dgm:t>
        <a:bodyPr/>
        <a:lstStyle/>
        <a:p>
          <a:r>
            <a:rPr lang="pl-PL" sz="2400" dirty="0"/>
            <a:t>polski rezydent może ograniczyć się do polskiej wersji językowej</a:t>
          </a:r>
        </a:p>
      </dgm:t>
    </dgm:pt>
    <dgm:pt modelId="{3A9F38E8-A9BD-49CF-9086-93216D20C099}" type="parTrans" cxnId="{06AE35FF-90D1-441C-B674-4C53FBDA7FB0}">
      <dgm:prSet/>
      <dgm:spPr/>
      <dgm:t>
        <a:bodyPr/>
        <a:lstStyle/>
        <a:p>
          <a:endParaRPr lang="pl-PL"/>
        </a:p>
      </dgm:t>
    </dgm:pt>
    <dgm:pt modelId="{9578AA09-794C-4911-A13C-B77BB750D3B2}" type="sibTrans" cxnId="{06AE35FF-90D1-441C-B674-4C53FBDA7FB0}">
      <dgm:prSet/>
      <dgm:spPr/>
      <dgm:t>
        <a:bodyPr/>
        <a:lstStyle/>
        <a:p>
          <a:endParaRPr lang="pl-PL"/>
        </a:p>
      </dgm:t>
    </dgm:pt>
    <dgm:pt modelId="{C9B9F39D-6B9F-4502-BCDA-EA9C808A1314}">
      <dgm:prSet/>
      <dgm:spPr/>
      <dgm:t>
        <a:bodyPr/>
        <a:lstStyle/>
        <a:p>
          <a:endParaRPr lang="pl-PL"/>
        </a:p>
      </dgm:t>
    </dgm:pt>
    <dgm:pt modelId="{5F0CD666-93F0-455D-9836-CA17FAA5318A}" type="parTrans" cxnId="{B4BD1CC1-65A7-43DA-BBD9-29F34282C7CD}">
      <dgm:prSet/>
      <dgm:spPr/>
      <dgm:t>
        <a:bodyPr/>
        <a:lstStyle/>
        <a:p>
          <a:endParaRPr lang="pl-PL"/>
        </a:p>
      </dgm:t>
    </dgm:pt>
    <dgm:pt modelId="{70E64920-B816-42B8-A5C2-9CEDFF4FE7DC}" type="sibTrans" cxnId="{B4BD1CC1-65A7-43DA-BBD9-29F34282C7CD}">
      <dgm:prSet/>
      <dgm:spPr/>
      <dgm:t>
        <a:bodyPr/>
        <a:lstStyle/>
        <a:p>
          <a:endParaRPr lang="pl-PL"/>
        </a:p>
      </dgm:t>
    </dgm:pt>
    <dgm:pt modelId="{61434368-27DD-42F0-94CE-4E611B14AB44}" type="pres">
      <dgm:prSet presAssocID="{DC02F560-8167-4703-96B4-7A1E37654DD4}" presName="compositeShape" presStyleCnt="0">
        <dgm:presLayoutVars>
          <dgm:chMax val="2"/>
          <dgm:dir/>
          <dgm:resizeHandles val="exact"/>
        </dgm:presLayoutVars>
      </dgm:prSet>
      <dgm:spPr/>
    </dgm:pt>
    <dgm:pt modelId="{4DFCD661-6703-47D6-9DDA-0FCCEF7D9FEE}" type="pres">
      <dgm:prSet presAssocID="{DC02F560-8167-4703-96B4-7A1E37654DD4}" presName="ribbon" presStyleLbl="node1" presStyleIdx="0" presStyleCnt="1"/>
      <dgm:spPr/>
    </dgm:pt>
    <dgm:pt modelId="{6A5DAEEA-A3F4-4D5B-9F2F-1674E164F423}" type="pres">
      <dgm:prSet presAssocID="{DC02F560-8167-4703-96B4-7A1E37654DD4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03E27D2F-D57E-4612-8165-23EEDA7BA3E8}" type="pres">
      <dgm:prSet presAssocID="{DC02F560-8167-4703-96B4-7A1E37654DD4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D76D113-303E-4F24-B0E6-2E08882F22DC}" type="presOf" srcId="{B935168B-1255-493F-B7D6-D253EE91A321}" destId="{6A5DAEEA-A3F4-4D5B-9F2F-1674E164F423}" srcOrd="0" destOrd="0" presId="urn:microsoft.com/office/officeart/2005/8/layout/arrow6"/>
    <dgm:cxn modelId="{E32D0260-5735-4151-9A11-C3244D41CEA8}" type="presOf" srcId="{DC02F560-8167-4703-96B4-7A1E37654DD4}" destId="{61434368-27DD-42F0-94CE-4E611B14AB44}" srcOrd="0" destOrd="0" presId="urn:microsoft.com/office/officeart/2005/8/layout/arrow6"/>
    <dgm:cxn modelId="{B4BD1CC1-65A7-43DA-BBD9-29F34282C7CD}" srcId="{DC02F560-8167-4703-96B4-7A1E37654DD4}" destId="{C9B9F39D-6B9F-4502-BCDA-EA9C808A1314}" srcOrd="2" destOrd="0" parTransId="{5F0CD666-93F0-455D-9836-CA17FAA5318A}" sibTransId="{70E64920-B816-42B8-A5C2-9CEDFF4FE7DC}"/>
    <dgm:cxn modelId="{42A1B2C8-F31F-4198-9CA9-0E57BC646DE1}" srcId="{DC02F560-8167-4703-96B4-7A1E37654DD4}" destId="{B935168B-1255-493F-B7D6-D253EE91A321}" srcOrd="0" destOrd="0" parTransId="{4B0E80B0-3AB1-45A8-907C-426F161DE4A9}" sibTransId="{C18D1F6B-3481-47ED-A501-1DC24618E4BF}"/>
    <dgm:cxn modelId="{BCC122EA-1025-4492-977C-E25F90AC4975}" type="presOf" srcId="{B2E0A50B-EE39-47E0-B8A9-DF84E888B475}" destId="{03E27D2F-D57E-4612-8165-23EEDA7BA3E8}" srcOrd="0" destOrd="0" presId="urn:microsoft.com/office/officeart/2005/8/layout/arrow6"/>
    <dgm:cxn modelId="{06AE35FF-90D1-441C-B674-4C53FBDA7FB0}" srcId="{DC02F560-8167-4703-96B4-7A1E37654DD4}" destId="{B2E0A50B-EE39-47E0-B8A9-DF84E888B475}" srcOrd="1" destOrd="0" parTransId="{3A9F38E8-A9BD-49CF-9086-93216D20C099}" sibTransId="{9578AA09-794C-4911-A13C-B77BB750D3B2}"/>
    <dgm:cxn modelId="{0B019E8D-4D46-4DF3-B68F-F2CDBA66DF99}" type="presParOf" srcId="{61434368-27DD-42F0-94CE-4E611B14AB44}" destId="{4DFCD661-6703-47D6-9DDA-0FCCEF7D9FEE}" srcOrd="0" destOrd="0" presId="urn:microsoft.com/office/officeart/2005/8/layout/arrow6"/>
    <dgm:cxn modelId="{00FAAE1F-78AB-41CA-9A5E-7C197EA5F185}" type="presParOf" srcId="{61434368-27DD-42F0-94CE-4E611B14AB44}" destId="{6A5DAEEA-A3F4-4D5B-9F2F-1674E164F423}" srcOrd="1" destOrd="0" presId="urn:microsoft.com/office/officeart/2005/8/layout/arrow6"/>
    <dgm:cxn modelId="{47D7FDCF-8D88-4A4C-BD35-3610C6CB7BDB}" type="presParOf" srcId="{61434368-27DD-42F0-94CE-4E611B14AB44}" destId="{03E27D2F-D57E-4612-8165-23EEDA7BA3E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FCD661-6703-47D6-9DDA-0FCCEF7D9FEE}">
      <dsp:nvSpPr>
        <dsp:cNvPr id="0" name=""/>
        <dsp:cNvSpPr/>
      </dsp:nvSpPr>
      <dsp:spPr>
        <a:xfrm>
          <a:off x="0" y="217329"/>
          <a:ext cx="9791700" cy="391668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5DAEEA-A3F4-4D5B-9F2F-1674E164F423}">
      <dsp:nvSpPr>
        <dsp:cNvPr id="0" name=""/>
        <dsp:cNvSpPr/>
      </dsp:nvSpPr>
      <dsp:spPr>
        <a:xfrm>
          <a:off x="1175004" y="902747"/>
          <a:ext cx="3231261" cy="1919173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reżim językowy umowy zawsze decydujący</a:t>
          </a:r>
        </a:p>
      </dsp:txBody>
      <dsp:txXfrm>
        <a:off x="1175004" y="902747"/>
        <a:ext cx="3231261" cy="1919173"/>
      </dsp:txXfrm>
    </dsp:sp>
    <dsp:sp modelId="{03E27D2F-D57E-4612-8165-23EEDA7BA3E8}">
      <dsp:nvSpPr>
        <dsp:cNvPr id="0" name=""/>
        <dsp:cNvSpPr/>
      </dsp:nvSpPr>
      <dsp:spPr>
        <a:xfrm>
          <a:off x="4895850" y="1529416"/>
          <a:ext cx="3818763" cy="1919173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kern="1200" dirty="0"/>
            <a:t>polski rezydent może ograniczyć się do polskiej wersji językowej</a:t>
          </a:r>
        </a:p>
      </dsp:txBody>
      <dsp:txXfrm>
        <a:off x="4895850" y="1529416"/>
        <a:ext cx="3818763" cy="1919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8D9B043-B700-470D-BC8D-36E076C19CA5}" type="datetime1">
              <a:rPr lang="pl-PL" smtClean="0"/>
              <a:t>20.11.2024</a:t>
            </a:fld>
            <a:endParaRPr lang="pl-PL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80088B-7AF3-4ED0-8110-057CF697CAA9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 dirty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8481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89F5D8-03FD-437F-895F-009BC4025732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7B3872-1D34-46C5-9379-C8C05A9B0075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E926DFB-B933-43DF-ABA2-A6524ECB16BE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 descr="Pusty symbol zastępczy pozwalający dodać obraz. Kliknij symbol zastępczy i wybierz obraz, który chcesz dodać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7B53F3E-BBC4-4A25-AC98-A63456851D64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7BC653-730A-4911-8892-AED1E439FBA6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F40913-B13E-4198-B839-C67DE0E96CC7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C06BDB0-2F6E-4089-BE3E-65EF3B15D4E2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C16715A-0E14-4C2F-BDAA-619ED9863345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6F1B1B-5CC8-4BBD-930D-B32DDDF1BB71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ABD455D-1C23-4685-A2C8-9990B1F64398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01B038-3692-4DE8-9EAB-55E98FA60D37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 descr="Pusty symbol zastępczy pozwalający dodać obraz. Kliknij symbol zastępczy i wybierz obraz, który chcesz dodać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Edytuj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6CB5E6-AD54-499C-BC03-576117E6DCC0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pl-PL" noProof="0" smtClean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 dirty="0"/>
              <a:t>Kliknij, aby edytować style wzorca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EF3DFA75-421E-4130-950E-1510EA471820}" type="datetime1">
              <a:rPr lang="pl-PL" noProof="0" smtClean="0"/>
              <a:t>20.11.2024</a:t>
            </a:fld>
            <a:endParaRPr lang="pl-PL" noProof="0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pl-PL" noProof="0" smtClean="0"/>
              <a:pPr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pl-PL" sz="4000" b="1" dirty="0">
                <a:latin typeface="+mn-lt"/>
              </a:rPr>
              <a:t>Problemy wielojęzyczności umów w sprawie unikania podwójnego opodatkowania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pl-PL" b="1" dirty="0">
                <a:solidFill>
                  <a:schemeClr val="tx1"/>
                </a:solidFill>
              </a:rPr>
              <a:t>d</a:t>
            </a:r>
            <a:r>
              <a:rPr lang="pl" b="1" dirty="0">
                <a:solidFill>
                  <a:schemeClr val="tx1"/>
                </a:solidFill>
              </a:rPr>
              <a:t>r hab. Krzysztof Lasiński-Sulecki, prof. </a:t>
            </a:r>
            <a:r>
              <a:rPr lang="pl-PL" b="1" dirty="0">
                <a:solidFill>
                  <a:schemeClr val="tx1"/>
                </a:solidFill>
              </a:rPr>
              <a:t>UMK</a:t>
            </a:r>
          </a:p>
          <a:p>
            <a:pPr rtl="0"/>
            <a:r>
              <a:rPr lang="pl-PL" b="1" dirty="0">
                <a:solidFill>
                  <a:schemeClr val="tx1"/>
                </a:solidFill>
              </a:rPr>
              <a:t>Uniwersytet Mikołaja Kopernika</a:t>
            </a:r>
          </a:p>
          <a:p>
            <a:pPr rtl="0"/>
            <a:r>
              <a:rPr lang="pl-PL" dirty="0">
                <a:solidFill>
                  <a:schemeClr val="tx1"/>
                </a:solidFill>
              </a:rPr>
              <a:t>Poznań, 21 listopada 2024 r.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448731E-4547-45D9-AE8C-9E389F617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graphicFrame>
        <p:nvGraphicFramePr>
          <p:cNvPr id="5" name="Symbol zastępczy zawartości 4">
            <a:extLst>
              <a:ext uri="{FF2B5EF4-FFF2-40B4-BE49-F238E27FC236}">
                <a16:creationId xmlns:a16="http://schemas.microsoft.com/office/drawing/2014/main" id="{17D9BA8B-67C2-4D8F-9462-1CF3B91514B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62100" y="1825625"/>
          <a:ext cx="9791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Reżim językowy umowy przesądza: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Za uzasadnione należy uznać odwołanie się organu skarżącego do angielskiej wersji językowej konwencji, która przewiduje zwolnienie z opodatkowania zryczałtowanym podatkiem dochodowym wyłącznie w sytuacji, w której odbiorca wypłacanych odsetek jest tzw. uprawnionym odbiorcą, czyli z języka angielskiego "</a:t>
            </a:r>
            <a:r>
              <a:rPr lang="pl-PL" sz="2400" dirty="0" err="1"/>
              <a:t>beneficial</a:t>
            </a:r>
            <a:r>
              <a:rPr lang="pl-PL" sz="2400" dirty="0"/>
              <a:t> </a:t>
            </a:r>
            <a:r>
              <a:rPr lang="pl-PL" sz="2400" dirty="0" err="1"/>
              <a:t>owner</a:t>
            </a:r>
            <a:r>
              <a:rPr lang="pl-PL" sz="2400" dirty="0"/>
              <a:t>". Zarówno bowiem angielska wersja umowy, rozstrzygająca w przypadku rozbieżności przy interpretacji, jak szwedzka, odnoszą się do odsetek należnych uprawnionemu odbiorcy.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 FSK 1398/10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6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Polski rezydent może oczekiwać zastosowania UPO w polskiej wersji językowej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Organy podatkowe nie mogą też wymagać, aby obywatel polski (podatnik) zapoznawał się z treścią obowiązujących go przepisów prawa polskiego w języku obcym i na własną rękę ustalał brzmienie tych przepisów, poszukiwał tego brzmienia, czy też dokonywał tłumaczeń innych niż opublikowane we właściwym organie promulgacyjnym, zawierającym urzędowe tłumaczenie przepisów wynikających z umów międzynarodowych sporządzonych w języku innym niż polski język urzędowy.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III SA/</a:t>
            </a:r>
            <a:r>
              <a:rPr lang="pl-PL" sz="2000" dirty="0" err="1">
                <a:solidFill>
                  <a:schemeClr val="accent1">
                    <a:lumMod val="75000"/>
                  </a:schemeClr>
                </a:solidFill>
              </a:rPr>
              <a:t>Wa</a:t>
            </a: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 101/09 (na tle innych przepisów niż UPO Polska-Szwecja)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6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2D672-7C97-F4AA-284F-2B3B6F8D2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71F410-482B-3D08-6411-1BB8D3A9C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310E68A-1A4C-8ED8-50A5-3646EEE79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Polski rezydent może oczekiwać zastosowania UPO w polskiej wersji językowej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Obwieszczenie o sprostowaniu błędu w Konwencji między Rządem Rzeczypospolitej Polskiej a Rządem Królestwa Szwecji w sprawie unikania podwójnego opodatkowania i zapobiegania uchylaniu się od opodatkowania w zakresie podatków od dochodu nie może wywierać skutku wstecznego. Sprostowany tekst umowy w wersji polskiej obowiązywać może od daty opublikowania obwieszczenia, a zatem od momentu, kiedy państwo polskie jako strona Konwencji doprowadziło do zgodności wszystkich autentycznych tekstów umowy.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 FSK 400/21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FFFFD0D-08DB-C7E8-679E-3217BD04A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51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40281-1E46-A8D4-E274-5CE6DE574C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B7DA01-4F77-683C-BFD7-7CE242D84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C908E02-2383-B7AD-639B-D81E4C8B0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Polski rezydent może oczekiwać zastosowania UPO w polskiej wersji językowej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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Do tego czasu za wiążący dla jego adresatów należało uznać tekst umowy w języku polskim opublikowany pierwotnie. Przyjąć zatem należy, że spółka krajowa nie była zobowiązania jako płatnik pobrać podatku u źródła od wypłat odsetek, dokonywanych w 2012 r. na rzecz spółki mającej rezydencję w Królestwie Szwecji.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 FSK 400/21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3CD14AA0-5A86-6710-8A5B-6AAB898FB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5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12DB4-A9C0-04FC-1014-45760B8AA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57118B-7F72-0E27-B5F5-277196A2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D877486-920B-12BD-84A3-944973E54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Polski rezydent może oczekiwać zastosowania UPO w polskiej wersji językowej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 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Określona w art. 30 Konwencji między Rządem RP a Rządem Królestwa Szwecji zasada rozstrzygania rozbieżności przy interpretacji jej przepisów w oparciu o tekst w języku angielskim zobowiązuje polskiego płatnika do zastosowania się do treści art. 11 ust. 1 i ust. 2 tej Konwencji na podstawie wersji w języku angielskim, niezależnie od sprostowania błędu w tym przepisie w wersji w języku polskim mocą obwieszczenia Ministra Spraw Zagranicznych z dnia 20 listopada 2017 r. o sprostowaniu błędu (Dz. U. poz. 2177).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 FPS 1/24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09493B4-FDE3-6947-752A-6B47E1368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21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7615A-87AE-F5F0-D01B-63FD46E5E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48007B-C55B-1C87-99E9-A3E13BAD2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853C34-7D89-2187-D646-F6032EA41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Polski rezydent może oczekiwać zastosowania UPO w polskiej wersji językowej 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 </a:t>
            </a: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Określona w art. 30 Konwencji między Rządem RP a Rządem Królestwa Szwecji zasada rozstrzygania </a:t>
            </a:r>
            <a:r>
              <a:rPr lang="pl-PL" sz="2400" b="1" u="sng" dirty="0"/>
              <a:t>rozbieżności przy interpretacji </a:t>
            </a:r>
            <a:r>
              <a:rPr lang="pl-PL" sz="2400" dirty="0"/>
              <a:t>jej przepisów w oparciu o tekst w języku angielskim zobowiązuje polskiego płatnika do zastosowania się do treści art. 11 ust. 1 i ust. 2 tej Konwencji na podstawie wersji w języku angielskim, niezależnie od sprostowania błędu w tym przepisie w wersji w języku polskim mocą obwieszczenia Ministra Spraw Zagranicznych z dnia 20 listopada 2017 r. o sprostowaniu błędu (Dz. U. poz. 2177).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II FPS 1/24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C739BC4-8DA4-EA6E-E5EA-0CEE50A7F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6B290C27-B360-A1F6-4748-94C37B6BD268}"/>
              </a:ext>
            </a:extLst>
          </p:cNvPr>
          <p:cNvSpPr/>
          <p:nvPr/>
        </p:nvSpPr>
        <p:spPr>
          <a:xfrm>
            <a:off x="4928381" y="3350663"/>
            <a:ext cx="3610707" cy="914400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Czy przedmiotem interpretacji może być coś, czego nie ma?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418CAA58-C506-E5C0-E427-7DA3F857E77C}"/>
              </a:ext>
            </a:extLst>
          </p:cNvPr>
          <p:cNvSpPr/>
          <p:nvPr/>
        </p:nvSpPr>
        <p:spPr>
          <a:xfrm>
            <a:off x="4928382" y="4400000"/>
            <a:ext cx="3610706" cy="914400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Różnica między konwencją wiedeńską z UPO ze Szwecją. Lex </a:t>
            </a:r>
            <a:r>
              <a:rPr lang="pl-PL" dirty="0" err="1"/>
              <a:t>specialis</a:t>
            </a:r>
            <a:r>
              <a:rPr lang="pl-P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17818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UPO – zawsze jeden wynik wykładni czy możliwe jednoczesne występowanie więcej niż jednego wyniku wykładni?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A może zasadne wyróżnienie dwóch sfer: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sz="2400" dirty="0"/>
              <a:t>relacje między państwami-stronami?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sz="2400" dirty="0"/>
              <a:t>relacje między państwem-stroną a jednostką?</a:t>
            </a:r>
            <a:endParaRPr lang="pl-PL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301FC-4FA6-0B27-16C4-7BF3AB8FB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1CFD07-0FFA-8CA4-915B-206C5B74B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dyrektywy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8F510CA-DC70-6C48-95FB-308C58B60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altLang="pl-PL" sz="2400" dirty="0">
                <a:cs typeface="Times New Roman" panose="02020603050405020304" pitchFamily="18" charset="0"/>
              </a:rPr>
              <a:t>Z uwagi na zachodzące istotne odmienności brzmienia w różnych wersjach językowych art. 136 lit. a) dyrektywy VAT, przepis art. 43 ust. 1 pkt 2 ustawy z dnia 11 marca 2004 r. o podatku od towarów i usług należy interpretować z uwzględnieniem celu tej regulacji. Oznacza to, że zwolnieniem przewidzianym w powyższych przepisach objęte jest zbycie towarów, które wcześniej zostały nabyte, importowane lub wytworzone z przeznaczeniem na cele działalności zwolnionej od podatku, bez prawa do odliczenia, niezależnie od tego, czy do faktycznego wykorzystywania tych towarów doszło. </a:t>
            </a:r>
          </a:p>
          <a:p>
            <a:pPr marL="0" indent="0" algn="r">
              <a:buNone/>
            </a:pPr>
            <a:r>
              <a:rPr lang="pl-PL" altLang="pl-PL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I FSK 307/16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9E57277-A1DB-2243-72B0-17856F1E5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9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celne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Specyfika przepisów klasyfikacyjnych: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sz="2400" dirty="0"/>
              <a:t>wspólna taryfa celna – rozporządzenie w językach unijnych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sz="2400" dirty="0"/>
              <a:t>związanie prawem międzynarodowym – konwencja HS – autentyczne wersje angielska i francuska</a:t>
            </a:r>
            <a:endParaRPr lang="pl-PL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7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wielojęzyczne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b="1" dirty="0"/>
              <a:t>Umowy w sprawie unikania podwójnego opodatkowania zawierane przez Polskę zazwyczaj mają dwa lub więcej języków autentycznych (języki państw-stron oraz język rozstrzygający). 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</a:rPr>
              <a:t>Prawo Unii Europejskiej: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dyrektywy (prawo podatkowe)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rozporządzenia (prawo celne, prawo podatkowe)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pl-PL" sz="2400" b="1" dirty="0"/>
              <a:t>Prawo międzynarodowe: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pl-PL" sz="2400" dirty="0"/>
              <a:t>umowy międzynarodowe z zakresu prawa celnego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celne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(…) francuskie i angielskie wersje Nomenklatury scalonej, do których należy się odnieść w zakresie, w jakim Nomenklatura Scalona została ustanowiona na podstawie Zharmonizowanego Systemu Oznaczania i Kodowania Towarów, a jedynie wersje francuskie i angielskie są autentyczne…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C-143/96 Leonhard </a:t>
            </a:r>
            <a:r>
              <a:rPr lang="pl-PL" sz="2000" dirty="0" err="1">
                <a:solidFill>
                  <a:schemeClr val="accent1">
                    <a:lumMod val="75000"/>
                  </a:schemeClr>
                </a:solidFill>
              </a:rPr>
              <a:t>Knubben</a:t>
            </a: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2000" dirty="0" err="1">
                <a:solidFill>
                  <a:schemeClr val="accent1">
                    <a:lumMod val="75000"/>
                  </a:schemeClr>
                </a:solidFill>
              </a:rPr>
              <a:t>Speditions</a:t>
            </a:r>
            <a:endParaRPr lang="pl-PL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celne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Okoliczność, iż towar wymieniony w spornej w postępowaniu głównym deklaracji celnej, pomimo że ma cechy charakterystyczne przewidziane przez kod 7019 59 00 10 Zintegrowanej taryfy Wspólnot Europejskich i powtórzone w rozporządzeniach nakładających na niego cło antydumpingowe, nie odpowiada nazwie, która została mu nadana w tym kodzie i owych rozporządzeniach, w sposób, w jaki zostały one opublikowane w języku państwa członkowskiego pochodzenia zgłaszającego, na których to tylko wersjach opierał się ów zgłaszający, </a:t>
            </a:r>
            <a:r>
              <a:rPr lang="pl-PL" sz="2400" b="1" dirty="0"/>
              <a:t>nie może prowadzić do stwierdzenia nieważności jego klasyfikacji taryfowej dokonanej przez organy celne w oparciu o wszystkie wersje językowe tego kodu w rzeczonych rozporządzeniach.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C-74/13 GSV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9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celne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Skrajny problem: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brak oficjalnej publikacji (niektórych) przepisów </a:t>
            </a:r>
            <a:endParaRPr lang="pl-PL" sz="2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27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celne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b="1" dirty="0"/>
              <a:t>Artykuł 58 aktu dotyczącego warunków przystąpienia do Unii Europejskiej </a:t>
            </a:r>
            <a:r>
              <a:rPr lang="pl-PL" sz="2400" dirty="0"/>
              <a:t>Republiki Czeskiej, Republiki Estońskiej, Republiki Cypryjskiej, Republiki Łotewskiej, Republiki Litewskiej, Republiki Węgierskiej, Republiki Malty, Rzeczypospolitej Polskiej, Republiki Słowenii i Republiki Słowackiej oraz dostosowań w traktatach stanowiących podstawę Unii Europejskiej </a:t>
            </a:r>
            <a:r>
              <a:rPr lang="pl-PL" sz="2400" b="1" dirty="0"/>
              <a:t>sprzeciwia się temu, aby obowiązki zawarte w przepisach wspólnotowych, które nie zostały opublikowane w Dzienniku Urzędowym Unii Europejskiej w języku nowego państwa członkowskiego, mimo że język ten jest językiem urzędowym Unii, mogły zostać nałożone na jednostki w tym państwie, nawet jeśli miały one możliwość zapoznania się z tymi uregulowaniami przy użyciu innych środków.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C-161/06 </a:t>
            </a:r>
            <a:r>
              <a:rPr lang="pl-PL" sz="2000" dirty="0" err="1">
                <a:solidFill>
                  <a:schemeClr val="accent1">
                    <a:lumMod val="75000"/>
                  </a:schemeClr>
                </a:solidFill>
              </a:rPr>
              <a:t>Skoma</a:t>
            </a: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-Lux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8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Wnioski (1)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Wszystkie wersje językowe UPO mogą służyć ustaleniu treści uprawnienia, na które podatnik może się powołać, przy czym ograniczanie tego uprawnienia – wobec polskiego rezydenta – na podstawie innej niż polska wersja językowa jawi się jako niedopuszczalne i może pozostawać w sprzeczności m.in. z zasadą pewności prawa.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6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CF794-BB54-D052-EC34-271566665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DBE2EA-4E1F-A2B1-D68B-54EEF5E55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Wnioski (2)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9DE0D4-16D3-3DA2-CB13-EA33CDC09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i="1" dirty="0"/>
              <a:t>To nie jest sen</a:t>
            </a:r>
            <a:br>
              <a:rPr lang="pl-PL" sz="2400" i="1" dirty="0"/>
            </a:br>
            <a:r>
              <a:rPr lang="pl-PL" sz="2400" i="1" dirty="0"/>
              <a:t>Rzeczy naprawdę dzieją się</a:t>
            </a:r>
            <a:br>
              <a:rPr lang="pl-PL" sz="2400" i="1" dirty="0"/>
            </a:br>
            <a:r>
              <a:rPr lang="pl-PL" sz="2400" i="1" dirty="0"/>
              <a:t>Stoisz czy biegniesz dotykają Cię</a:t>
            </a:r>
            <a:br>
              <a:rPr lang="pl-PL" sz="2400" i="1" dirty="0"/>
            </a:br>
            <a:r>
              <a:rPr lang="pl-PL" sz="2400" i="1" dirty="0"/>
              <a:t>Z każdą chwilą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1600" dirty="0">
                <a:solidFill>
                  <a:srgbClr val="0070C0"/>
                </a:solidFill>
              </a:rPr>
              <a:t>R. </a:t>
            </a:r>
            <a:r>
              <a:rPr lang="pl-PL" sz="1600" dirty="0" err="1">
                <a:solidFill>
                  <a:srgbClr val="0070C0"/>
                </a:solidFill>
              </a:rPr>
              <a:t>Drummie</a:t>
            </a:r>
            <a:r>
              <a:rPr lang="pl-PL" sz="1600" dirty="0">
                <a:solidFill>
                  <a:srgbClr val="0070C0"/>
                </a:solidFill>
              </a:rPr>
              <a:t>, G. Hutchison, M. </a:t>
            </a:r>
            <a:r>
              <a:rPr lang="pl-PL" sz="1600" dirty="0" err="1">
                <a:solidFill>
                  <a:srgbClr val="0070C0"/>
                </a:solidFill>
              </a:rPr>
              <a:t>Tschanz</a:t>
            </a:r>
            <a:r>
              <a:rPr lang="pl-PL" sz="1600" dirty="0">
                <a:solidFill>
                  <a:srgbClr val="0070C0"/>
                </a:solidFill>
              </a:rPr>
              <a:t>, A. Lipnicka</a:t>
            </a:r>
            <a:r>
              <a:rPr lang="pl-PL" sz="1600" i="1" dirty="0">
                <a:solidFill>
                  <a:srgbClr val="0070C0"/>
                </a:solidFill>
              </a:rPr>
              <a:t>, I wszystko się może zdarzyć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l-PL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4A3952D-8B8A-F00F-E479-10BD5A638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3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DAB46D-890D-4B47-93CE-1E70BA39D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Dziękuję za uwagę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7E71EEA-1D7A-40D2-ACFE-97C58A1C27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Krzysztof Lasiński-Sulecki</a:t>
            </a:r>
          </a:p>
          <a:p>
            <a:r>
              <a:rPr lang="pl-PL" dirty="0"/>
              <a:t>kls@umk.pl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5AA7BA0-7128-457B-AE02-73CA39113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0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93942-987D-E4D8-E98B-E05D1B08F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DBACA5-2531-7E15-AB54-07CF59C30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wielojęzyczne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52AAFC4-BB2C-BE9C-D3AD-1C279C852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01B1479D-2DE0-A466-828C-058D661E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sz="2400" dirty="0"/>
              <a:t>Co się może zdarzyć?</a:t>
            </a:r>
          </a:p>
        </p:txBody>
      </p:sp>
    </p:spTree>
    <p:extLst>
      <p:ext uri="{BB962C8B-B14F-4D97-AF65-F5344CB8AC3E}">
        <p14:creationId xmlns:p14="http://schemas.microsoft.com/office/powerpoint/2010/main" val="90407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1FB9C-36FC-8F45-73A0-34E8527A9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50FB1D-701D-60FD-5DFC-DC979185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wielojęzyczne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C959078-4E68-F67F-AF0E-F57DA609D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A29F140-B90D-B79F-A6CC-C04AE7AC2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sz="2400" dirty="0"/>
              <a:t>Co się może zdarzyć?</a:t>
            </a:r>
          </a:p>
          <a:p>
            <a:pPr marL="0" lvl="0" indent="0">
              <a:buNone/>
            </a:pPr>
            <a:endParaRPr lang="pl-PL" sz="2400" dirty="0"/>
          </a:p>
          <a:p>
            <a:pPr marL="0" lvl="0" indent="0">
              <a:buNone/>
            </a:pPr>
            <a:r>
              <a:rPr lang="pl-PL" sz="2400" dirty="0"/>
              <a:t>Według słów piosenki:</a:t>
            </a:r>
          </a:p>
          <a:p>
            <a:pPr marL="0" indent="0">
              <a:buNone/>
            </a:pPr>
            <a:r>
              <a:rPr lang="pl-PL" sz="2400" i="1" dirty="0"/>
              <a:t>Wszystko się może zdarzyć</a:t>
            </a:r>
            <a:br>
              <a:rPr lang="pl-PL" sz="2400" i="1" dirty="0"/>
            </a:br>
            <a:r>
              <a:rPr lang="pl-PL" sz="2400" i="1" dirty="0"/>
              <a:t>Gdy głowa pełna marzeń</a:t>
            </a:r>
            <a:br>
              <a:rPr lang="pl-PL" sz="2400" i="1" dirty="0"/>
            </a:br>
            <a:r>
              <a:rPr lang="pl-PL" sz="2400" i="1" dirty="0"/>
              <a:t>Gdy tylko czegoś pragniesz, gdy bardzo chcesz</a:t>
            </a:r>
            <a:br>
              <a:rPr lang="pl-PL" sz="2400" i="1" dirty="0"/>
            </a:br>
            <a:r>
              <a:rPr lang="pl-PL" sz="2400" i="1" dirty="0"/>
              <a:t>Wszystko się może zdarzyć (wszystko się może zdarzyć)</a:t>
            </a:r>
            <a:br>
              <a:rPr lang="pl-PL" sz="2400" i="1" dirty="0"/>
            </a:br>
            <a:r>
              <a:rPr lang="pl-PL" sz="2400" i="1" dirty="0"/>
              <a:t>Gdy serce pełne wiary</a:t>
            </a:r>
            <a:br>
              <a:rPr lang="pl-PL" sz="2400" i="1" dirty="0"/>
            </a:br>
            <a:r>
              <a:rPr lang="pl-PL" sz="2400" i="1" dirty="0"/>
              <a:t>Gdy tylko czegoś pragniesz, gdy bardzo chcesz</a:t>
            </a:r>
            <a:br>
              <a:rPr lang="pl-PL" sz="2400" i="1" dirty="0"/>
            </a:br>
            <a:r>
              <a:rPr lang="pl-PL" sz="2400" i="1" dirty="0"/>
              <a:t>Wszystko może zdarzyć się...</a:t>
            </a:r>
          </a:p>
          <a:p>
            <a:pPr marL="0" indent="0" algn="r">
              <a:buNone/>
            </a:pPr>
            <a:r>
              <a:rPr lang="pl-PL" sz="2000" dirty="0">
                <a:solidFill>
                  <a:srgbClr val="0070C0"/>
                </a:solidFill>
              </a:rPr>
              <a:t>R. </a:t>
            </a:r>
            <a:r>
              <a:rPr lang="pl-PL" sz="2000" dirty="0" err="1">
                <a:solidFill>
                  <a:srgbClr val="0070C0"/>
                </a:solidFill>
              </a:rPr>
              <a:t>Drummie</a:t>
            </a:r>
            <a:r>
              <a:rPr lang="pl-PL" sz="2000" dirty="0">
                <a:solidFill>
                  <a:srgbClr val="0070C0"/>
                </a:solidFill>
              </a:rPr>
              <a:t>, G. Hutchison, M. </a:t>
            </a:r>
            <a:r>
              <a:rPr lang="pl-PL" sz="2000" dirty="0" err="1">
                <a:solidFill>
                  <a:srgbClr val="0070C0"/>
                </a:solidFill>
              </a:rPr>
              <a:t>Tschanz</a:t>
            </a:r>
            <a:r>
              <a:rPr lang="pl-PL" sz="2000" dirty="0">
                <a:solidFill>
                  <a:srgbClr val="0070C0"/>
                </a:solidFill>
              </a:rPr>
              <a:t>, A. Lipnicka</a:t>
            </a:r>
            <a:r>
              <a:rPr lang="pl-PL" sz="2000" i="1" dirty="0">
                <a:solidFill>
                  <a:srgbClr val="0070C0"/>
                </a:solidFill>
              </a:rPr>
              <a:t>, I wszystko się może zdarzyć</a:t>
            </a:r>
          </a:p>
          <a:p>
            <a:pPr marL="0" lv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675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21C18-7048-CFB8-B245-2C0B43001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38BF3E-848A-B138-0FA7-ECF9093B9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wielojęzyczne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775B9FF-5ECA-C4E0-2A20-4F1CA04E8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03F6A22-EB1E-2A47-CF48-3C231C65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sz="2400" dirty="0"/>
              <a:t>Co się może zdarzyć?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7DC0E2E0-AB0E-4B16-201C-7596D29BDAC7}"/>
              </a:ext>
            </a:extLst>
          </p:cNvPr>
          <p:cNvSpPr>
            <a:spLocks noChangeAspect="1"/>
          </p:cNvSpPr>
          <p:nvPr/>
        </p:nvSpPr>
        <p:spPr>
          <a:xfrm>
            <a:off x="5638800" y="1955410"/>
            <a:ext cx="1260000" cy="1260000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/>
              <a:t>PROBLEMY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ECBDDA9F-EE65-15BA-416D-2480D11C920C}"/>
              </a:ext>
            </a:extLst>
          </p:cNvPr>
          <p:cNvSpPr>
            <a:spLocks noChangeAspect="1"/>
          </p:cNvSpPr>
          <p:nvPr/>
        </p:nvSpPr>
        <p:spPr>
          <a:xfrm>
            <a:off x="2646450" y="2590094"/>
            <a:ext cx="1908000" cy="1908000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ZRÓŻNICOWANE SFORMUŁOWANIE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5F66D4EC-5EB4-ECEC-8E7D-6E1712ADC9CC}"/>
              </a:ext>
            </a:extLst>
          </p:cNvPr>
          <p:cNvSpPr>
            <a:spLocks noChangeAspect="1"/>
          </p:cNvSpPr>
          <p:nvPr/>
        </p:nvSpPr>
        <p:spPr>
          <a:xfrm>
            <a:off x="7983150" y="2590094"/>
            <a:ext cx="1908000" cy="1908000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BRAK ODPOWIEDNIKA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1C039C0A-9F01-F3FD-B128-BD0E383A9B8A}"/>
              </a:ext>
            </a:extLst>
          </p:cNvPr>
          <p:cNvSpPr>
            <a:spLocks noChangeAspect="1"/>
          </p:cNvSpPr>
          <p:nvPr/>
        </p:nvSpPr>
        <p:spPr>
          <a:xfrm>
            <a:off x="1562100" y="4685049"/>
            <a:ext cx="1584000" cy="1584000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GRANICE SEMANTYCZNE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8886DAA5-4BF3-C226-418E-97B317A366AE}"/>
              </a:ext>
            </a:extLst>
          </p:cNvPr>
          <p:cNvSpPr>
            <a:spLocks noChangeAspect="1"/>
          </p:cNvSpPr>
          <p:nvPr/>
        </p:nvSpPr>
        <p:spPr>
          <a:xfrm>
            <a:off x="4054800" y="4685049"/>
            <a:ext cx="1584000" cy="1584000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EWIDENTNY BŁĄD</a:t>
            </a:r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BEFCA28D-9493-453A-5EB8-4B19804FF7CC}"/>
              </a:ext>
            </a:extLst>
          </p:cNvPr>
          <p:cNvSpPr/>
          <p:nvPr/>
        </p:nvSpPr>
        <p:spPr>
          <a:xfrm>
            <a:off x="2404134" y="4054933"/>
            <a:ext cx="484632" cy="978408"/>
          </a:xfrm>
          <a:prstGeom prst="downArrow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3" name="Strzałka: w dół 12">
            <a:extLst>
              <a:ext uri="{FF2B5EF4-FFF2-40B4-BE49-F238E27FC236}">
                <a16:creationId xmlns:a16="http://schemas.microsoft.com/office/drawing/2014/main" id="{E9B054CA-4FB3-DAF8-4872-4BB64647241C}"/>
              </a:ext>
            </a:extLst>
          </p:cNvPr>
          <p:cNvSpPr/>
          <p:nvPr/>
        </p:nvSpPr>
        <p:spPr>
          <a:xfrm>
            <a:off x="4300233" y="4054933"/>
            <a:ext cx="484632" cy="978408"/>
          </a:xfrm>
          <a:prstGeom prst="downArrow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trzałka: w prawo 13">
            <a:extLst>
              <a:ext uri="{FF2B5EF4-FFF2-40B4-BE49-F238E27FC236}">
                <a16:creationId xmlns:a16="http://schemas.microsoft.com/office/drawing/2014/main" id="{46730F90-542B-DD00-6F5F-6155CA9AFA21}"/>
              </a:ext>
            </a:extLst>
          </p:cNvPr>
          <p:cNvSpPr/>
          <p:nvPr/>
        </p:nvSpPr>
        <p:spPr>
          <a:xfrm>
            <a:off x="6951771" y="2730778"/>
            <a:ext cx="978408" cy="484632"/>
          </a:xfrm>
          <a:prstGeom prst="rightArrow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" name="Strzałka: w prawo 15">
            <a:extLst>
              <a:ext uri="{FF2B5EF4-FFF2-40B4-BE49-F238E27FC236}">
                <a16:creationId xmlns:a16="http://schemas.microsoft.com/office/drawing/2014/main" id="{B0181977-1A98-9CD2-DC95-2404AE0B3066}"/>
              </a:ext>
            </a:extLst>
          </p:cNvPr>
          <p:cNvSpPr/>
          <p:nvPr/>
        </p:nvSpPr>
        <p:spPr>
          <a:xfrm rot="10800000">
            <a:off x="4607421" y="2697963"/>
            <a:ext cx="978408" cy="484632"/>
          </a:xfrm>
          <a:prstGeom prst="rightArrow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7487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F0CC18-F885-4897-AE32-94CF0D559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747F9F-D07F-448B-B4A4-1258279282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Interest arising in a Contracting State and </a:t>
            </a:r>
            <a:r>
              <a:rPr lang="en-GB" sz="2400" b="1" dirty="0"/>
              <a:t>beneficially owned </a:t>
            </a:r>
            <a:r>
              <a:rPr lang="en-GB" sz="2400" dirty="0"/>
              <a:t>by a resident of the other Contracting State shall be taxable only in that other State.</a:t>
            </a:r>
            <a:endParaRPr lang="pl-PL" sz="2400" dirty="0"/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11(1) UPO Polska-Szwecja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sp>
        <p:nvSpPr>
          <p:cNvPr id="13" name="Symbol zastępczy zawartości 12">
            <a:extLst>
              <a:ext uri="{FF2B5EF4-FFF2-40B4-BE49-F238E27FC236}">
                <a16:creationId xmlns:a16="http://schemas.microsoft.com/office/drawing/2014/main" id="{08A8678A-99E1-4FD4-B381-D941BA473FE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Odsetki, które powstają w Umawiającym się Państwie i są wypłacane osobie mającej miejsce zamieszkania lub siedzibę w drugim Umawiającym się Państwie, mogą być opodatkowane tylko w tym drugim Państwie.</a:t>
            </a:r>
          </a:p>
          <a:p>
            <a:pPr marL="0" indent="0" algn="r"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11(1) UPO Polska-Szwecja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CCB7779-509D-423F-A655-CF8511B21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3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C9632-6716-167E-9B7A-B979FE96C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186F8C-60EE-EB94-7233-FC1803CB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4320C3-B4F1-0D58-E52E-F0F245971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Jeżeli tekst traktatu został ustalony jako autentyczny w dwóch lub więcej językach, ma jednakową moc w każdym z nich, chyba że traktat postanawia lub strony uzgodniły, iż </a:t>
            </a:r>
            <a:r>
              <a:rPr lang="pl-PL" sz="2400" b="1" u="sng" dirty="0"/>
              <a:t>w przypadku rozbieżności określony tekst jest rozstrzygający</a:t>
            </a:r>
            <a:r>
              <a:rPr lang="pl-PL" sz="2400" dirty="0"/>
              <a:t>.</a:t>
            </a:r>
            <a:endParaRPr lang="pl-PL" sz="2400" b="1" dirty="0"/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33 ust. 1 konwencji wiedeńskiej o prawie traktatów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DE8D0AB-9E9A-773B-F37D-3437F17CA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61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480CF-B066-DF20-C65F-71EA86C68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072FB2-919A-A7CE-A5C3-84C02865F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20597F-442F-D620-49F4-468EBEB05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Sporządzono w Sztokholmie dnia 19 listopada 2004 r., w dwóch egzemplarzach, każdy w językach polskim, szwedzkim i angielskim. </a:t>
            </a:r>
            <a:r>
              <a:rPr lang="pl-PL" sz="2400" b="1" dirty="0"/>
              <a:t>W przypadku </a:t>
            </a:r>
            <a:r>
              <a:rPr lang="pl-PL" sz="2400" b="1" u="sng" dirty="0"/>
              <a:t>rozbieżności przy interpretacji </a:t>
            </a:r>
            <a:r>
              <a:rPr lang="pl-PL" sz="2400" b="1" dirty="0"/>
              <a:t>rozstrzygający jest tekst angielski.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30 zdanie piąte UPO Polska-Szwecja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7F2E1D0-BE71-DF5A-F63E-4DF11F67A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029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71E93-7ED1-EB4E-6116-FD7D2F798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97EE4D-B6DC-1821-D068-9514E9BA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b="1" dirty="0"/>
              <a:t>Prawo podatkowe – UPO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D6DA14-9BCE-AE02-F963-452B9C4DA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W Rzeczypospolitej Polskiej językiem urzędowym jest język polski. Przepis ten nie narusza praw mniejszości narodowych wynikających z ratyfikowanych umów międzynarodowych.</a:t>
            </a:r>
            <a:endParaRPr lang="pl-PL" sz="2400" b="1" dirty="0"/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27 Konstytucji RP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dirty="0"/>
              <a:t>Umowa międzynarodowa ratyfikowana za uprzednią zgodą wyrażoną w ustawie ma pierwszeństwo przed ustawą, jeżeli ustawy tej nie da się pogodzić z umową.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>
                <a:solidFill>
                  <a:schemeClr val="accent1">
                    <a:lumMod val="75000"/>
                  </a:schemeClr>
                </a:solidFill>
              </a:rPr>
              <a:t>Art. 91 ust. 2 Konstytucji RP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400" dirty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pl-PL" sz="2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71BF04F-92B5-2448-778D-5F8357526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190" y="0"/>
            <a:ext cx="1923810" cy="1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5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zablon projektu Chmur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958_TF03460508.potx" id="{BD7154B1-711B-4128-A533-1240CC487E52}" vid="{DEF585DF-340C-44CD-B522-E8765C890A51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DD01B8-816B-49B7-8C81-03AB51D87C54}">
  <ds:schemaRefs>
    <ds:schemaRef ds:uri="http://purl.org/dc/terms/"/>
    <ds:schemaRef ds:uri="a4f35948-e619-41b3-aa29-22878b09cf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40262f94-9f35-4ac3-9a90-690165a166b7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Slajdy (projekt Chmury)</Template>
  <TotalTime>462</TotalTime>
  <Words>1583</Words>
  <Application>Microsoft Office PowerPoint</Application>
  <PresentationFormat>Panoramiczny</PresentationFormat>
  <Paragraphs>181</Paragraphs>
  <Slides>26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</vt:lpstr>
      <vt:lpstr>Times New Roman</vt:lpstr>
      <vt:lpstr>Wingdings</vt:lpstr>
      <vt:lpstr>Szablon projektu Chmury</vt:lpstr>
      <vt:lpstr>Problemy wielojęzyczności umów w sprawie unikania podwójnego opodatkowania</vt:lpstr>
      <vt:lpstr>Prawo wielojęzyczne</vt:lpstr>
      <vt:lpstr>Prawo wielojęzyczne</vt:lpstr>
      <vt:lpstr>Prawo wielojęzyczne</vt:lpstr>
      <vt:lpstr>Prawo wielojęzyczne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UPO </vt:lpstr>
      <vt:lpstr>Prawo podatkowe – dyrektywy </vt:lpstr>
      <vt:lpstr>Prawo celne</vt:lpstr>
      <vt:lpstr>Prawo celne</vt:lpstr>
      <vt:lpstr>Prawo celne</vt:lpstr>
      <vt:lpstr>Prawo celne</vt:lpstr>
      <vt:lpstr>Prawo celne</vt:lpstr>
      <vt:lpstr>Wnioski (1)</vt:lpstr>
      <vt:lpstr>Wnioski (2)</vt:lpstr>
      <vt:lpstr>Dziękuję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Multicentryczny system prawa a  zasada pewności prawa</dc:title>
  <dc:creator>Krzysztof Lasiński-Sulecki</dc:creator>
  <cp:lastModifiedBy>Krzysztof Lasiński-Sulecki</cp:lastModifiedBy>
  <cp:revision>41</cp:revision>
  <dcterms:created xsi:type="dcterms:W3CDTF">2018-06-08T20:42:35Z</dcterms:created>
  <dcterms:modified xsi:type="dcterms:W3CDTF">2024-11-20T19:58:55Z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