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sldIdLst>
    <p:sldId id="513" r:id="rId2"/>
    <p:sldId id="541" r:id="rId3"/>
    <p:sldId id="499" r:id="rId4"/>
    <p:sldId id="526" r:id="rId5"/>
    <p:sldId id="544" r:id="rId6"/>
    <p:sldId id="545" r:id="rId7"/>
    <p:sldId id="462" r:id="rId8"/>
    <p:sldId id="531" r:id="rId9"/>
    <p:sldId id="463" r:id="rId10"/>
    <p:sldId id="533" r:id="rId11"/>
    <p:sldId id="464" r:id="rId12"/>
    <p:sldId id="532" r:id="rId13"/>
    <p:sldId id="465" r:id="rId14"/>
    <p:sldId id="549" r:id="rId15"/>
    <p:sldId id="534" r:id="rId16"/>
    <p:sldId id="466" r:id="rId17"/>
    <p:sldId id="540" r:id="rId18"/>
    <p:sldId id="468" r:id="rId19"/>
    <p:sldId id="453" r:id="rId20"/>
    <p:sldId id="446" r:id="rId21"/>
    <p:sldId id="546" r:id="rId22"/>
  </p:sldIdLst>
  <p:sldSz cx="9144000" cy="6858000" type="screen4x3"/>
  <p:notesSz cx="6889750" cy="10021888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70" autoAdjust="0"/>
  </p:normalViewPr>
  <p:slideViewPr>
    <p:cSldViewPr>
      <p:cViewPr varScale="1">
        <p:scale>
          <a:sx n="54" d="100"/>
          <a:sy n="54" d="100"/>
        </p:scale>
        <p:origin x="178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06F0B5FB-60A4-B280-1559-2087BA59C5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1650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81956C2-5773-C5F9-A1F4-93A48E87C16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6088" cy="501650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pPr>
              <a:defRPr/>
            </a:pPr>
            <a:fld id="{519CD9ED-3064-4C40-BF02-D43028A86C3B}" type="datetimeFigureOut">
              <a:rPr lang="pl-PL"/>
              <a:pPr>
                <a:defRPr/>
              </a:pPr>
              <a:t>18-11-2024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183437F9-55C3-7D47-70CA-62C365692E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60F8502E-49FA-0172-3DDF-2E90AA286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8975" y="4760913"/>
            <a:ext cx="5511800" cy="4510087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46449CD-B621-03A5-A0A7-85BFA490961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6088" cy="501650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198BC44-6FF5-4425-B092-ED05A69B24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6088" cy="501650"/>
          </a:xfrm>
          <a:prstGeom prst="rect">
            <a:avLst/>
          </a:prstGeom>
        </p:spPr>
        <p:txBody>
          <a:bodyPr vert="horz" wrap="square" lIns="96634" tIns="48317" rIns="96634" bIns="48317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83312061-F1D5-4A8F-8CCD-C355F0C228E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obrazu slajdu 1">
            <a:extLst>
              <a:ext uri="{FF2B5EF4-FFF2-40B4-BE49-F238E27FC236}">
                <a16:creationId xmlns:a16="http://schemas.microsoft.com/office/drawing/2014/main" id="{97451777-8D11-520B-A82F-2E359C1095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Symbol zastępczy notatek 2">
            <a:extLst>
              <a:ext uri="{FF2B5EF4-FFF2-40B4-BE49-F238E27FC236}">
                <a16:creationId xmlns:a16="http://schemas.microsoft.com/office/drawing/2014/main" id="{6AA8CEA4-C0BF-B8E4-A009-2BD0DF06B8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/>
          </a:p>
        </p:txBody>
      </p:sp>
      <p:sp>
        <p:nvSpPr>
          <p:cNvPr id="5124" name="Symbol zastępczy numeru slajdu 3">
            <a:extLst>
              <a:ext uri="{FF2B5EF4-FFF2-40B4-BE49-F238E27FC236}">
                <a16:creationId xmlns:a16="http://schemas.microsoft.com/office/drawing/2014/main" id="{7214123D-8CB9-F953-3C86-D29841A66F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82889CD-E784-4678-801F-943AD843FFEA}" type="slidenum">
              <a:rPr lang="pl-PL" altLang="pl-PL" sz="1300" smtClean="0">
                <a:solidFill>
                  <a:srgbClr val="000000"/>
                </a:solidFill>
              </a:rPr>
              <a:pPr/>
              <a:t>2</a:t>
            </a:fld>
            <a:endParaRPr lang="pl-PL" altLang="pl-PL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ymbol zastępczy obrazu slajdu 1">
            <a:extLst>
              <a:ext uri="{FF2B5EF4-FFF2-40B4-BE49-F238E27FC236}">
                <a16:creationId xmlns:a16="http://schemas.microsoft.com/office/drawing/2014/main" id="{DA62E0F7-C6FB-283C-7C28-B3BE97DDE7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Symbol zastępczy notatek 2">
            <a:extLst>
              <a:ext uri="{FF2B5EF4-FFF2-40B4-BE49-F238E27FC236}">
                <a16:creationId xmlns:a16="http://schemas.microsoft.com/office/drawing/2014/main" id="{7FC9E6A5-6B68-ECDF-2F78-7D1F5BCA25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dirty="0"/>
          </a:p>
        </p:txBody>
      </p:sp>
      <p:sp>
        <p:nvSpPr>
          <p:cNvPr id="28676" name="Symbol zastępczy numeru slajdu 3">
            <a:extLst>
              <a:ext uri="{FF2B5EF4-FFF2-40B4-BE49-F238E27FC236}">
                <a16:creationId xmlns:a16="http://schemas.microsoft.com/office/drawing/2014/main" id="{83792DEA-261A-94A3-2BA2-E88AF0177B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A933E5F-2824-43D1-8DE7-6F274174477F}" type="slidenum">
              <a:rPr lang="pl-PL" altLang="pl-PL" sz="1300" smtClean="0"/>
              <a:pPr/>
              <a:t>18</a:t>
            </a:fld>
            <a:endParaRPr lang="pl-PL" altLang="pl-PL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obrazu slajdu 1">
            <a:extLst>
              <a:ext uri="{FF2B5EF4-FFF2-40B4-BE49-F238E27FC236}">
                <a16:creationId xmlns:a16="http://schemas.microsoft.com/office/drawing/2014/main" id="{DE6CCD00-8F10-7C72-6FC6-04803BB790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Symbol zastępczy notatek 2">
            <a:extLst>
              <a:ext uri="{FF2B5EF4-FFF2-40B4-BE49-F238E27FC236}">
                <a16:creationId xmlns:a16="http://schemas.microsoft.com/office/drawing/2014/main" id="{4FF23B10-B96C-28D9-D19C-36CBE65173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8196" name="Symbol zastępczy numeru slajdu 3">
            <a:extLst>
              <a:ext uri="{FF2B5EF4-FFF2-40B4-BE49-F238E27FC236}">
                <a16:creationId xmlns:a16="http://schemas.microsoft.com/office/drawing/2014/main" id="{AB883C1D-51D2-5608-336C-59BD60BD36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8B05B8A-724F-4F50-9016-78FBB2ED8F55}" type="slidenum">
              <a:rPr lang="pl-PL" altLang="pl-PL" sz="1300" smtClean="0"/>
              <a:pPr/>
              <a:t>4</a:t>
            </a:fld>
            <a:endParaRPr lang="pl-PL" altLang="pl-PL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obrazu slajdu 1">
            <a:extLst>
              <a:ext uri="{FF2B5EF4-FFF2-40B4-BE49-F238E27FC236}">
                <a16:creationId xmlns:a16="http://schemas.microsoft.com/office/drawing/2014/main" id="{97ADE132-174C-C48B-40F7-9797E6DF23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Symbol zastępczy notatek 2">
            <a:extLst>
              <a:ext uri="{FF2B5EF4-FFF2-40B4-BE49-F238E27FC236}">
                <a16:creationId xmlns:a16="http://schemas.microsoft.com/office/drawing/2014/main" id="{1ABD703C-B999-8705-FB06-2422B645B0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10244" name="Symbol zastępczy numeru slajdu 3">
            <a:extLst>
              <a:ext uri="{FF2B5EF4-FFF2-40B4-BE49-F238E27FC236}">
                <a16:creationId xmlns:a16="http://schemas.microsoft.com/office/drawing/2014/main" id="{BF264949-4410-4788-B257-AE3A2571AD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DCFE79D-A825-4084-9F59-AB6956FCFCC9}" type="slidenum">
              <a:rPr lang="pl-PL" altLang="pl-PL" sz="1300" smtClean="0"/>
              <a:pPr/>
              <a:t>5</a:t>
            </a:fld>
            <a:endParaRPr lang="pl-PL" altLang="pl-PL"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>
            <a:extLst>
              <a:ext uri="{FF2B5EF4-FFF2-40B4-BE49-F238E27FC236}">
                <a16:creationId xmlns:a16="http://schemas.microsoft.com/office/drawing/2014/main" id="{3C924C75-6771-E7FA-DBF8-818B605BA8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Symbol zastępczy notatek 2">
            <a:extLst>
              <a:ext uri="{FF2B5EF4-FFF2-40B4-BE49-F238E27FC236}">
                <a16:creationId xmlns:a16="http://schemas.microsoft.com/office/drawing/2014/main" id="{55057479-65C3-95DC-D551-F7560E2B93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13316" name="Symbol zastępczy numeru slajdu 3">
            <a:extLst>
              <a:ext uri="{FF2B5EF4-FFF2-40B4-BE49-F238E27FC236}">
                <a16:creationId xmlns:a16="http://schemas.microsoft.com/office/drawing/2014/main" id="{249317B8-ECF8-4CB8-C37B-3CFE826481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C87DC15-4F7B-4B9E-8105-996346882EC5}" type="slidenum">
              <a:rPr lang="pl-PL" altLang="pl-PL" sz="1300" smtClean="0"/>
              <a:pPr/>
              <a:t>7</a:t>
            </a:fld>
            <a:endParaRPr lang="pl-PL" altLang="pl-PL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obrazu slajdu 1">
            <a:extLst>
              <a:ext uri="{FF2B5EF4-FFF2-40B4-BE49-F238E27FC236}">
                <a16:creationId xmlns:a16="http://schemas.microsoft.com/office/drawing/2014/main" id="{B6088A5F-EEE6-BDCD-6EEC-30DA122CA6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Symbol zastępczy notatek 2">
            <a:extLst>
              <a:ext uri="{FF2B5EF4-FFF2-40B4-BE49-F238E27FC236}">
                <a16:creationId xmlns:a16="http://schemas.microsoft.com/office/drawing/2014/main" id="{BA77297E-8BD4-63E7-B8B1-8ED8738F0B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15364" name="Symbol zastępczy numeru slajdu 3">
            <a:extLst>
              <a:ext uri="{FF2B5EF4-FFF2-40B4-BE49-F238E27FC236}">
                <a16:creationId xmlns:a16="http://schemas.microsoft.com/office/drawing/2014/main" id="{63BD3869-AEE8-1BFB-1536-E3D6750E93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6CE61AB-09CA-4507-8695-3480ED2DEB8E}" type="slidenum">
              <a:rPr lang="pl-PL" altLang="pl-PL" sz="1300" smtClean="0"/>
              <a:pPr/>
              <a:t>8</a:t>
            </a:fld>
            <a:endParaRPr lang="pl-PL" altLang="pl-PL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>
            <a:extLst>
              <a:ext uri="{FF2B5EF4-FFF2-40B4-BE49-F238E27FC236}">
                <a16:creationId xmlns:a16="http://schemas.microsoft.com/office/drawing/2014/main" id="{ED5C1066-F79C-F333-1F22-B51DF6CB32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>
            <a:extLst>
              <a:ext uri="{FF2B5EF4-FFF2-40B4-BE49-F238E27FC236}">
                <a16:creationId xmlns:a16="http://schemas.microsoft.com/office/drawing/2014/main" id="{4277E7A8-4020-6022-3090-9A5F3C60F8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18436" name="Symbol zastępczy numeru slajdu 3">
            <a:extLst>
              <a:ext uri="{FF2B5EF4-FFF2-40B4-BE49-F238E27FC236}">
                <a16:creationId xmlns:a16="http://schemas.microsoft.com/office/drawing/2014/main" id="{DE6D7145-D56C-238A-C40F-30BE1DCF86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CDA2B8F-79B9-49C4-8FB4-DEA314F9D680}" type="slidenum">
              <a:rPr lang="pl-PL" altLang="pl-PL" sz="1300" smtClean="0"/>
              <a:pPr/>
              <a:t>10</a:t>
            </a:fld>
            <a:endParaRPr lang="pl-PL" altLang="pl-PL"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ymbol zastępczy obrazu slajdu 1">
            <a:extLst>
              <a:ext uri="{FF2B5EF4-FFF2-40B4-BE49-F238E27FC236}">
                <a16:creationId xmlns:a16="http://schemas.microsoft.com/office/drawing/2014/main" id="{13B4954F-6C4D-9054-5E16-235C7FA9FA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Symbol zastępczy notatek 2">
            <a:extLst>
              <a:ext uri="{FF2B5EF4-FFF2-40B4-BE49-F238E27FC236}">
                <a16:creationId xmlns:a16="http://schemas.microsoft.com/office/drawing/2014/main" id="{9047F7C8-3F67-E98D-CD9A-0FA31AE2DD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dirty="0"/>
          </a:p>
        </p:txBody>
      </p:sp>
      <p:sp>
        <p:nvSpPr>
          <p:cNvPr id="21508" name="Symbol zastępczy numeru slajdu 3">
            <a:extLst>
              <a:ext uri="{FF2B5EF4-FFF2-40B4-BE49-F238E27FC236}">
                <a16:creationId xmlns:a16="http://schemas.microsoft.com/office/drawing/2014/main" id="{CF6B648C-FBE6-47CA-9D27-537D07FF42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678AB4B-1341-42B8-894D-7ADD31329FCA}" type="slidenum">
              <a:rPr lang="pl-PL" altLang="pl-PL" sz="1300" smtClean="0"/>
              <a:pPr/>
              <a:t>12</a:t>
            </a:fld>
            <a:endParaRPr lang="pl-PL" altLang="pl-PL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312061-F1D5-4A8F-8CCD-C355F0C228E5}" type="slidenum">
              <a:rPr lang="pl-PL" altLang="pl-PL" smtClean="0"/>
              <a:pPr>
                <a:defRPr/>
              </a:pPr>
              <a:t>14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2739239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ymbol zastępczy obrazu slajdu 1">
            <a:extLst>
              <a:ext uri="{FF2B5EF4-FFF2-40B4-BE49-F238E27FC236}">
                <a16:creationId xmlns:a16="http://schemas.microsoft.com/office/drawing/2014/main" id="{B57022C6-0059-64EF-B258-B3B2379998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Symbol zastępczy notatek 2">
            <a:extLst>
              <a:ext uri="{FF2B5EF4-FFF2-40B4-BE49-F238E27FC236}">
                <a16:creationId xmlns:a16="http://schemas.microsoft.com/office/drawing/2014/main" id="{45E6D6CB-FD64-E49C-EAC0-8E5CB93141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24580" name="Symbol zastępczy numeru slajdu 3">
            <a:extLst>
              <a:ext uri="{FF2B5EF4-FFF2-40B4-BE49-F238E27FC236}">
                <a16:creationId xmlns:a16="http://schemas.microsoft.com/office/drawing/2014/main" id="{C3BB5EBA-4537-3684-4498-C793488F4B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84225" indent="-3016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06500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906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73288" indent="-2413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304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876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448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02088" indent="-241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251F3D7-DAB6-4F9C-A9F1-0758AB7CB7BB}" type="slidenum">
              <a:rPr lang="pl-PL" altLang="pl-PL" sz="1300" smtClean="0"/>
              <a:pPr/>
              <a:t>15</a:t>
            </a:fld>
            <a:endParaRPr lang="pl-PL" altLang="pl-PL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773A31-A753-3D41-471C-14A2B53CB7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B8BE24-CC80-B4DF-165E-D1DE822201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23264E5-4E02-9AA9-F0BE-FC38F99368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91F61-5F44-4C0B-81C6-297D370962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2529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A6F345-592D-39A6-8032-698F9B13E5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4CE4D30-6CF1-10BA-E58A-A236DEBDF1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D40A260-905E-F531-51C3-E63676DFCF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14DE7-E4FF-49C1-A158-B41E9B19D0A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58290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0DE5A20-CF56-83C3-4C06-49542AA25C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0774C2-7E58-E8A1-A4D7-DFBD6879CC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D180664-EE93-0D76-9587-7911D3515B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95885-4296-4598-B7CA-26AF36F110D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9311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714653-1F3A-F814-2735-BF91071C83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D803AB2-B4AF-0B88-2D67-ED7425B4DD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BF374F-393E-7938-2A17-AEC8D7B84F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B63E4-3C75-4EB2-9803-6E97E8F328F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3720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12D13FB-31A4-09F6-0631-246F68D12F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857EF0-7E37-8565-1E63-4DEF644F6B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AA6C262-D554-55D0-B35F-DE47CEC039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1C76C-90D4-4CDD-B1CD-DF5D98EE7CD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8618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3FF0D4-5F50-08AD-AC02-CE2FA7D05C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4378B5-E7A4-FD18-1E4F-EFBA7B2963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6B0447-AD3A-C32B-C70C-939D29CF1A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F3E31-8F9F-4EA1-B07C-3588AA49E29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3050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8BEBDC-8C32-9745-2152-33E327ADD3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F6A6751-9817-D616-AE8A-53FD38E12C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25AF296-86F4-0EA0-3B60-763D875858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5874F-B40B-4581-8CEE-B63CBA69091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48667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ABE4030-E613-4414-C54A-A571CD3F19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C4BDAF3-3A42-EC2B-9E64-DE780AF487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B443BE1-A497-30D3-A17A-1A51501C4A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837D1-459C-4097-B26F-FC58C18BA20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519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441630D-79DD-E81D-1366-B395978D8B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3EE3556-0C77-7C80-C576-F96C37979A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7AC00F0-D395-B198-6E83-F1A0BDB9BB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93571-70A5-4550-8574-51E4CCFC23F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351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3E3974-32FD-C643-4CB4-344AF2BB62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6CDEA9-1D8F-063C-86C0-61228C1061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C721AB-2041-0EDC-08C2-7CC36A7868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59E97-4FA8-4188-A7CA-700DF0F5018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9166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DC814A-2639-8680-6C78-74FCC1CAAB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7BBAE7-41F9-A499-C8EB-F0B91A54A9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8D2634-FF46-70D5-C671-F6658E825F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9D979-0FFA-4937-9439-C09B53D1220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3150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6C4EB8D-090F-E31C-257B-64EEB6EF23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wzorca tytułu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30C1604-7C9F-736A-B3BE-171ACE36C5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02E3F18-111F-EB4D-A2C6-0D4B0532F0E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7EF9A1B-8317-2918-C372-B0337FAD3D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2A2F773-9399-81D7-867A-7EBFB7BCCF9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9F92D98-BAC3-436F-A870-1FACF197957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>
            <a:extLst>
              <a:ext uri="{FF2B5EF4-FFF2-40B4-BE49-F238E27FC236}">
                <a16:creationId xmlns:a16="http://schemas.microsoft.com/office/drawing/2014/main" id="{5A6EB203-F86F-74F5-3210-F9362B777F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843588"/>
          </a:xfrm>
        </p:spPr>
        <p:txBody>
          <a:bodyPr/>
          <a:lstStyle/>
          <a:p>
            <a:endParaRPr lang="pl-PL" altLang="pl-PL"/>
          </a:p>
        </p:txBody>
      </p:sp>
      <p:pic>
        <p:nvPicPr>
          <p:cNvPr id="3075" name="Picture 2">
            <a:extLst>
              <a:ext uri="{FF2B5EF4-FFF2-40B4-BE49-F238E27FC236}">
                <a16:creationId xmlns:a16="http://schemas.microsoft.com/office/drawing/2014/main" id="{8C96A9D5-55CC-563D-C622-CE784FDC1381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125538"/>
            <a:ext cx="6840537" cy="45339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ytuł 1">
            <a:extLst>
              <a:ext uri="{FF2B5EF4-FFF2-40B4-BE49-F238E27FC236}">
                <a16:creationId xmlns:a16="http://schemas.microsoft.com/office/drawing/2014/main" id="{7A70D202-5D1C-D206-40D8-0B87D76E67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713788" cy="5988050"/>
          </a:xfrm>
        </p:spPr>
        <p:txBody>
          <a:bodyPr/>
          <a:lstStyle/>
          <a:p>
            <a:pPr algn="l"/>
            <a:r>
              <a:rPr lang="pl-PL" altLang="pl-PL" sz="3600" dirty="0"/>
              <a:t>Pojęcie </a:t>
            </a:r>
            <a:r>
              <a:rPr lang="pl-PL" altLang="pl-PL" sz="3600" b="1" dirty="0">
                <a:highlight>
                  <a:srgbClr val="00FFFF"/>
                </a:highlight>
              </a:rPr>
              <a:t>kontekstu interpretacyjnego (bliskiego)</a:t>
            </a:r>
            <a:r>
              <a:rPr lang="pl-PL" altLang="pl-PL" sz="3600" dirty="0">
                <a:highlight>
                  <a:srgbClr val="00FFFF"/>
                </a:highlight>
              </a:rPr>
              <a:t>:</a:t>
            </a:r>
            <a:br>
              <a:rPr lang="pl-PL" altLang="pl-PL" sz="3600" dirty="0"/>
            </a:br>
            <a:r>
              <a:rPr lang="pl-PL" altLang="pl-PL" sz="3200" dirty="0"/>
              <a:t>- tekst [innych przepisów niż interpretowany]</a:t>
            </a:r>
            <a:br>
              <a:rPr lang="pl-PL" altLang="pl-PL" sz="3200" dirty="0"/>
            </a:br>
            <a:r>
              <a:rPr lang="pl-PL" altLang="pl-PL" sz="3200" dirty="0"/>
              <a:t>- (ew.) wstęp do umowy</a:t>
            </a:r>
            <a:br>
              <a:rPr lang="pl-PL" altLang="pl-PL" sz="3200" dirty="0"/>
            </a:br>
            <a:r>
              <a:rPr lang="pl-PL" altLang="pl-PL" sz="3200" dirty="0"/>
              <a:t>- (ew.) załączniki</a:t>
            </a:r>
            <a:br>
              <a:rPr lang="pl-PL" altLang="pl-PL" sz="3200" dirty="0"/>
            </a:br>
            <a:r>
              <a:rPr lang="pl-PL" altLang="pl-PL" sz="3200" dirty="0"/>
              <a:t>- każde porozumienie dotyczące traktatu, osiągnięte między wszystkimi stronami w związku z zawarciem traktatu;</a:t>
            </a:r>
            <a:br>
              <a:rPr lang="pl-PL" altLang="pl-PL" sz="3200" dirty="0"/>
            </a:br>
            <a:r>
              <a:rPr lang="pl-PL" altLang="pl-PL" sz="3200" dirty="0"/>
              <a:t>- każdy dokument sporządzony przez jedną lub więcej stron w związku z zawarciem traktatu, przyjęty przez inne strony jako dokument odnoszący się do traktatu.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ytuł 1">
            <a:extLst>
              <a:ext uri="{FF2B5EF4-FFF2-40B4-BE49-F238E27FC236}">
                <a16:creationId xmlns:a16="http://schemas.microsoft.com/office/drawing/2014/main" id="{A4D797D6-9510-B653-EC70-EA299D10B0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1052513"/>
            <a:ext cx="8964612" cy="5616575"/>
          </a:xfrm>
        </p:spPr>
        <p:txBody>
          <a:bodyPr/>
          <a:lstStyle/>
          <a:p>
            <a:pPr algn="l"/>
            <a:r>
              <a:rPr lang="pl-PL" altLang="pl-PL" sz="3200" b="1" i="1" u="sng"/>
              <a:t>Art. 31.3</a:t>
            </a:r>
            <a:r>
              <a:rPr lang="pl-PL" altLang="pl-PL" sz="3200" b="1" i="1"/>
              <a:t>. Łącznie z kontekstem należy brać pod uwagę:</a:t>
            </a:r>
            <a:br>
              <a:rPr lang="pl-PL" altLang="pl-PL" sz="3200" b="1" i="1"/>
            </a:br>
            <a:r>
              <a:rPr lang="pl-PL" altLang="pl-PL" sz="3200" b="1" i="1"/>
              <a:t>a)  każde późniejsze porozumienie między stronami, dotyczące interpretacji traktatu lub stosowania jego postanowień;</a:t>
            </a:r>
            <a:br>
              <a:rPr lang="pl-PL" altLang="pl-PL" sz="3200" b="1" i="1"/>
            </a:br>
            <a:r>
              <a:rPr lang="pl-PL" altLang="pl-PL" sz="3200" b="1" i="1"/>
              <a:t>b)  każdą późniejszą praktykę stosowania traktatu, ustanawiającą porozumienie stron co do jego interpretacji;</a:t>
            </a:r>
            <a:br>
              <a:rPr lang="pl-PL" altLang="pl-PL" sz="3200" b="1" i="1"/>
            </a:br>
            <a:r>
              <a:rPr lang="pl-PL" altLang="pl-PL" sz="3200" b="1" i="1"/>
              <a:t>c)  wszelkie odpowiednie normy prawa międzynarodowego, mające zastosowanie w stosunkach między stronami.</a:t>
            </a:r>
            <a:br>
              <a:rPr lang="pl-PL" altLang="pl-PL" sz="3200" b="1" i="1"/>
            </a:br>
            <a:r>
              <a:rPr lang="pl-PL" altLang="pl-PL" sz="3200" b="1" i="1"/>
              <a:t>4. Specjalne znaczenie należy przypisywać wyrazowi wówczas, gdy ustalono, że taki był zamiar stron</a:t>
            </a:r>
            <a:r>
              <a:rPr lang="pl-PL" altLang="pl-PL" sz="3200" i="1"/>
              <a:t>.</a:t>
            </a:r>
            <a:br>
              <a:rPr lang="pl-PL" altLang="pl-PL" sz="3600" i="1"/>
            </a:br>
            <a:br>
              <a:rPr lang="pl-PL" altLang="pl-PL" sz="3600"/>
            </a:br>
            <a:endParaRPr lang="pl-PL" altLang="pl-PL" sz="3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ytuł 1">
            <a:extLst>
              <a:ext uri="{FF2B5EF4-FFF2-40B4-BE49-F238E27FC236}">
                <a16:creationId xmlns:a16="http://schemas.microsoft.com/office/drawing/2014/main" id="{7F1CEFBC-BEFE-7113-E957-BA1D153F82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713788" cy="5988050"/>
          </a:xfrm>
        </p:spPr>
        <p:txBody>
          <a:bodyPr/>
          <a:lstStyle/>
          <a:p>
            <a:pPr algn="l"/>
            <a:r>
              <a:rPr lang="pl-PL" altLang="pl-PL" sz="3600" b="1" dirty="0">
                <a:highlight>
                  <a:srgbClr val="00FFFF"/>
                </a:highlight>
              </a:rPr>
              <a:t>Kontekst interpretacyjny odległy</a:t>
            </a:r>
            <a:r>
              <a:rPr lang="pl-PL" altLang="pl-PL" sz="3600" b="1" dirty="0"/>
              <a:t>:</a:t>
            </a:r>
            <a:br>
              <a:rPr lang="pl-PL" altLang="pl-PL" sz="3600" b="1" dirty="0"/>
            </a:br>
            <a:r>
              <a:rPr lang="pl-PL" altLang="pl-PL" sz="3600" dirty="0"/>
              <a:t>- każde późniejsze porozumienie między stronami, dotyczące interpretacji traktatu lub stosowania jego postanowień;</a:t>
            </a:r>
            <a:br>
              <a:rPr lang="pl-PL" altLang="pl-PL" sz="3600" dirty="0"/>
            </a:br>
            <a:r>
              <a:rPr lang="pl-PL" altLang="pl-PL" sz="3600" dirty="0"/>
              <a:t>- każdą późniejszą praktykę stosowania traktatu, ustanawiającą porozumienie stron co do jego interpretacji;</a:t>
            </a:r>
            <a:br>
              <a:rPr lang="pl-PL" altLang="pl-PL" sz="3600" dirty="0"/>
            </a:br>
            <a:r>
              <a:rPr lang="pl-PL" altLang="pl-PL" sz="3600" dirty="0"/>
              <a:t>- wszelkie odpowiednie normy prawa międzynarodowego, mające zastosowanie w stosunkach między stronami.</a:t>
            </a:r>
            <a:br>
              <a:rPr lang="pl-PL" altLang="pl-PL" sz="3600" dirty="0"/>
            </a:br>
            <a:br>
              <a:rPr lang="pl-PL" altLang="pl-PL" sz="3600" dirty="0"/>
            </a:br>
            <a:endParaRPr lang="pl-PL" altLang="pl-PL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ytuł 1">
            <a:extLst>
              <a:ext uri="{FF2B5EF4-FFF2-40B4-BE49-F238E27FC236}">
                <a16:creationId xmlns:a16="http://schemas.microsoft.com/office/drawing/2014/main" id="{8512DE41-D0A5-FC4C-1F01-9152E6F594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512" y="333375"/>
            <a:ext cx="8964488" cy="6335713"/>
          </a:xfrm>
        </p:spPr>
        <p:txBody>
          <a:bodyPr/>
          <a:lstStyle/>
          <a:p>
            <a:pPr algn="l">
              <a:defRPr/>
            </a:pPr>
            <a:r>
              <a:rPr lang="pl-PL" altLang="pl-PL" sz="4000" b="1" dirty="0"/>
              <a:t>Artykuł 32. </a:t>
            </a:r>
            <a:r>
              <a:rPr lang="pl-PL" altLang="pl-PL" sz="4000" b="1" dirty="0">
                <a:highlight>
                  <a:srgbClr val="00FF00"/>
                </a:highlight>
              </a:rPr>
              <a:t>Uzupełniające środki interpretacji</a:t>
            </a:r>
            <a:br>
              <a:rPr lang="pl-PL" altLang="pl-PL" sz="3600" dirty="0"/>
            </a:br>
            <a:r>
              <a:rPr lang="pl-PL" altLang="pl-PL" sz="3200" b="1" i="1" dirty="0"/>
              <a:t>Można odwoływać się do uzupełniających środków interpretacji, łącznie z pracami przygotowawczymi do traktatu oraz okolicznościami jego zawarcia, aby potwierdzić znaczenie wynikające z zastosowania artykułu 31 lub aby ustalić znaczenie, gdy interpretacja oparta na artykule 31:</a:t>
            </a:r>
            <a:br>
              <a:rPr lang="pl-PL" altLang="pl-PL" sz="3200" b="1" i="1" dirty="0"/>
            </a:br>
            <a:r>
              <a:rPr lang="pl-PL" altLang="pl-PL" sz="3200" b="1" i="1" dirty="0"/>
              <a:t>a)  pozostawia znaczenie dwuznacznym lub niejasnym albo</a:t>
            </a:r>
            <a:br>
              <a:rPr lang="pl-PL" altLang="pl-PL" sz="3200" b="1" i="1" dirty="0"/>
            </a:br>
            <a:r>
              <a:rPr lang="pl-PL" altLang="pl-PL" sz="3200" b="1" i="1" dirty="0"/>
              <a:t>b)  prowadzi do rezultatu wyraźnie absurdalnego lub nierozsądnego.</a:t>
            </a:r>
            <a:br>
              <a:rPr lang="pl-PL" altLang="pl-PL" sz="3200" b="1" i="1" dirty="0"/>
            </a:br>
            <a:endParaRPr lang="pl-PL" altLang="pl-PL" sz="3200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5E38D097-1550-4F9D-97BA-FC4C07B3845C}"/>
              </a:ext>
            </a:extLst>
          </p:cNvPr>
          <p:cNvSpPr txBox="1"/>
          <p:nvPr/>
        </p:nvSpPr>
        <p:spPr>
          <a:xfrm>
            <a:off x="323528" y="620688"/>
            <a:ext cx="84969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Art. 32 Konwencji określa:</a:t>
            </a:r>
          </a:p>
          <a:p>
            <a:endParaRPr lang="pl-PL" sz="3200" dirty="0"/>
          </a:p>
          <a:p>
            <a:pPr marL="514350" indent="-514350">
              <a:buAutoNum type="romanUcPeriod"/>
            </a:pPr>
            <a:r>
              <a:rPr lang="pl-PL" sz="3200" b="1" dirty="0">
                <a:highlight>
                  <a:srgbClr val="00FFFF"/>
                </a:highlight>
              </a:rPr>
              <a:t>Najdalszy kontekst interpretacyjny</a:t>
            </a:r>
            <a:r>
              <a:rPr lang="pl-PL" sz="3200" b="1" dirty="0"/>
              <a:t>:</a:t>
            </a:r>
          </a:p>
          <a:p>
            <a:pPr marL="342900" indent="-342900">
              <a:buFontTx/>
              <a:buChar char="-"/>
            </a:pPr>
            <a:r>
              <a:rPr lang="pl-PL" sz="3200" dirty="0"/>
              <a:t>prace przygotowawcze do traktatu</a:t>
            </a:r>
          </a:p>
          <a:p>
            <a:pPr marL="342900" indent="-342900">
              <a:buFontTx/>
              <a:buChar char="-"/>
            </a:pPr>
            <a:r>
              <a:rPr lang="pl-PL" sz="3200" dirty="0"/>
              <a:t>okoliczności zawarcia traktatu [inne niż wskazane w art. 31 pkt 2 lit. a) i b) – te stanowią kontekst bliski…]</a:t>
            </a:r>
          </a:p>
          <a:p>
            <a:r>
              <a:rPr lang="pl-PL" sz="3200" dirty="0"/>
              <a:t>- inne uzupełniające środki interpretacji [logicznie wynika z formuły : „łącznie z…”]</a:t>
            </a:r>
          </a:p>
          <a:p>
            <a:pPr marL="342900" indent="-342900">
              <a:buFontTx/>
              <a:buChar char="-"/>
            </a:pPr>
            <a:endParaRPr lang="pl-PL" sz="3200" dirty="0"/>
          </a:p>
          <a:p>
            <a:r>
              <a:rPr lang="pl-PL" sz="3200" b="1" dirty="0"/>
              <a:t>II</a:t>
            </a:r>
            <a:r>
              <a:rPr lang="pl-PL" sz="3200" dirty="0"/>
              <a:t>. Warunki i cele sięgania po uzupełniające środki interpretacji…</a:t>
            </a:r>
          </a:p>
        </p:txBody>
      </p:sp>
    </p:spTree>
    <p:extLst>
      <p:ext uri="{BB962C8B-B14F-4D97-AF65-F5344CB8AC3E}">
        <p14:creationId xmlns:p14="http://schemas.microsoft.com/office/powerpoint/2010/main" val="2403585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ytuł 1">
            <a:extLst>
              <a:ext uri="{FF2B5EF4-FFF2-40B4-BE49-F238E27FC236}">
                <a16:creationId xmlns:a16="http://schemas.microsoft.com/office/drawing/2014/main" id="{66E4F125-09D0-B1A9-659D-CA1B5E59E6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713788" cy="5988050"/>
          </a:xfrm>
        </p:spPr>
        <p:txBody>
          <a:bodyPr/>
          <a:lstStyle/>
          <a:p>
            <a:pPr algn="l"/>
            <a:r>
              <a:rPr lang="pl-PL" altLang="pl-PL" sz="3600" b="1" dirty="0"/>
              <a:t>Uzupełniające środki interpretacji </a:t>
            </a:r>
            <a:r>
              <a:rPr lang="pl-PL" altLang="pl-PL" sz="3600" b="1" dirty="0">
                <a:latin typeface="Georgia" panose="02040502050405020303" pitchFamily="18" charset="0"/>
              </a:rPr>
              <a:t>- </a:t>
            </a:r>
            <a:r>
              <a:rPr lang="pl-PL" altLang="pl-PL" sz="3200" b="1" u="sng" dirty="0">
                <a:latin typeface="Georgia" panose="02040502050405020303" pitchFamily="18" charset="0"/>
              </a:rPr>
              <a:t>warunki i cele korzystania ze środków uzupełniających</a:t>
            </a:r>
            <a:r>
              <a:rPr lang="pl-PL" altLang="pl-PL" sz="3200" b="1" dirty="0">
                <a:latin typeface="Georgia" panose="02040502050405020303" pitchFamily="18" charset="0"/>
              </a:rPr>
              <a:t>:</a:t>
            </a:r>
            <a:br>
              <a:rPr lang="pl-PL" altLang="pl-PL" sz="3200" b="1" dirty="0">
                <a:latin typeface="Georgia" panose="02040502050405020303" pitchFamily="18" charset="0"/>
              </a:rPr>
            </a:br>
            <a:br>
              <a:rPr lang="pl-PL" altLang="pl-PL" sz="3200" b="1" dirty="0">
                <a:latin typeface="Georgia" panose="02040502050405020303" pitchFamily="18" charset="0"/>
              </a:rPr>
            </a:br>
            <a:r>
              <a:rPr lang="pl-PL" altLang="pl-PL" sz="3200" b="1" dirty="0">
                <a:latin typeface="Georgia" panose="02040502050405020303" pitchFamily="18" charset="0"/>
              </a:rPr>
              <a:t>1. </a:t>
            </a:r>
            <a:r>
              <a:rPr lang="pl-PL" altLang="pl-PL" sz="3200" dirty="0">
                <a:latin typeface="Georgia" panose="02040502050405020303" pitchFamily="18" charset="0"/>
              </a:rPr>
              <a:t>Potrzeba potwierdzenia znaczenia wynikającego z zastosowania artykułu 31, lub </a:t>
            </a:r>
            <a:br>
              <a:rPr lang="pl-PL" altLang="pl-PL" sz="3200" dirty="0">
                <a:latin typeface="Georgia" panose="02040502050405020303" pitchFamily="18" charset="0"/>
              </a:rPr>
            </a:br>
            <a:r>
              <a:rPr lang="pl-PL" altLang="pl-PL" sz="3200" b="1" dirty="0">
                <a:latin typeface="Georgia" panose="02040502050405020303" pitchFamily="18" charset="0"/>
              </a:rPr>
              <a:t>2</a:t>
            </a:r>
            <a:r>
              <a:rPr lang="pl-PL" altLang="pl-PL" sz="3200" dirty="0">
                <a:latin typeface="Georgia" panose="02040502050405020303" pitchFamily="18" charset="0"/>
              </a:rPr>
              <a:t>. Potrzeba ustalenia znaczenia, gdy interpretacja oparta na artykule 31:</a:t>
            </a:r>
            <a:br>
              <a:rPr lang="pl-PL" altLang="pl-PL" sz="3200" dirty="0">
                <a:latin typeface="Georgia" panose="02040502050405020303" pitchFamily="18" charset="0"/>
              </a:rPr>
            </a:br>
            <a:r>
              <a:rPr lang="pl-PL" altLang="pl-PL" sz="3200" dirty="0">
                <a:latin typeface="Georgia" panose="02040502050405020303" pitchFamily="18" charset="0"/>
              </a:rPr>
              <a:t>a)  pozostawia znaczenie dwuznacznym lub niejasnym albo</a:t>
            </a:r>
            <a:br>
              <a:rPr lang="pl-PL" altLang="pl-PL" sz="3200" dirty="0">
                <a:latin typeface="Georgia" panose="02040502050405020303" pitchFamily="18" charset="0"/>
              </a:rPr>
            </a:br>
            <a:r>
              <a:rPr lang="pl-PL" altLang="pl-PL" sz="3200" dirty="0">
                <a:latin typeface="Georgia" panose="02040502050405020303" pitchFamily="18" charset="0"/>
              </a:rPr>
              <a:t>b)  prowadzi do rezultatu wyraźnie absurdalnego lub nierozsądnego.</a:t>
            </a:r>
            <a:br>
              <a:rPr lang="pl-PL" altLang="pl-PL" sz="3200" dirty="0">
                <a:latin typeface="Georgia" panose="02040502050405020303" pitchFamily="18" charset="0"/>
              </a:rPr>
            </a:br>
            <a:endParaRPr lang="pl-PL" altLang="pl-PL" sz="3200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ytuł 1">
            <a:extLst>
              <a:ext uri="{FF2B5EF4-FFF2-40B4-BE49-F238E27FC236}">
                <a16:creationId xmlns:a16="http://schemas.microsoft.com/office/drawing/2014/main" id="{2DB61974-12CF-16C3-9903-B5F88F1081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496300" cy="6192838"/>
          </a:xfrm>
        </p:spPr>
        <p:txBody>
          <a:bodyPr/>
          <a:lstStyle/>
          <a:p>
            <a:pPr algn="l">
              <a:defRPr/>
            </a:pPr>
            <a:br>
              <a:rPr lang="pl-PL" altLang="pl-PL" sz="3600" b="1" dirty="0"/>
            </a:br>
            <a:r>
              <a:rPr lang="pl-PL" altLang="pl-PL" sz="3600" b="1" dirty="0"/>
              <a:t>Artykuł 33. </a:t>
            </a:r>
            <a:r>
              <a:rPr lang="pl-PL" altLang="pl-PL" sz="3600" b="1" dirty="0">
                <a:highlight>
                  <a:srgbClr val="00FF00"/>
                </a:highlight>
              </a:rPr>
              <a:t>Interpretacja traktatów, których autentyczny tekst został ustalony w dwóch lub więcej językach</a:t>
            </a:r>
            <a:r>
              <a:rPr lang="pl-PL" altLang="pl-PL" sz="3600" b="1" dirty="0"/>
              <a:t>. </a:t>
            </a:r>
            <a:br>
              <a:rPr lang="pl-PL" altLang="pl-PL" sz="3600" dirty="0"/>
            </a:br>
            <a:r>
              <a:rPr lang="pl-PL" altLang="pl-PL" sz="3200" b="1" i="1" dirty="0"/>
              <a:t>1. Jeżeli tekst traktatu został ustalony jako autentyczny w dwóch lub więcej językach, ma jednakową moc w każdym z nich, chyba że traktat postanawia lub strony uzgodniły, że w przypadku rozbieżności określony tekst jest rozstrzygający.</a:t>
            </a:r>
            <a:br>
              <a:rPr lang="pl-PL" altLang="pl-PL" sz="3200" b="1" i="1" dirty="0"/>
            </a:br>
            <a:r>
              <a:rPr lang="pl-PL" altLang="pl-PL" sz="3200" b="1" i="1" dirty="0"/>
              <a:t>2. Wersja traktatu w języku innym niż jeden z tych, w których tekst został ustalony jako autentyczny, będzie uważana za autentyczną tylko wówczas, gdy traktat tak postanawia lub strony tak uzgodnią.</a:t>
            </a:r>
            <a:br>
              <a:rPr lang="pl-PL" altLang="pl-PL" sz="3200" b="1" i="1" dirty="0"/>
            </a:br>
            <a:br>
              <a:rPr lang="pl-PL" altLang="pl-PL" sz="3200" dirty="0"/>
            </a:br>
            <a:endParaRPr lang="pl-PL" altLang="pl-PL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rostokąt 3">
            <a:extLst>
              <a:ext uri="{FF2B5EF4-FFF2-40B4-BE49-F238E27FC236}">
                <a16:creationId xmlns:a16="http://schemas.microsoft.com/office/drawing/2014/main" id="{76ACB34D-27F2-5A4B-1EB0-FC93DC1F1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628775"/>
            <a:ext cx="8569325" cy="24114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39725" algn="just">
              <a:spcBef>
                <a:spcPct val="20000"/>
              </a:spcBef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800"/>
              </a:spcBef>
              <a:buFontTx/>
              <a:buNone/>
              <a:defRPr/>
            </a:pPr>
            <a:r>
              <a:rPr lang="pl-PL" altLang="pl-PL" sz="7200" dirty="0">
                <a:solidFill>
                  <a:srgbClr val="000000"/>
                </a:solidFill>
                <a:latin typeface="+mn-lt"/>
              </a:rPr>
              <a:t>Podsumowanie… </a:t>
            </a:r>
          </a:p>
          <a:p>
            <a:pPr algn="ctr">
              <a:spcBef>
                <a:spcPts val="800"/>
              </a:spcBef>
              <a:buFontTx/>
              <a:buNone/>
              <a:defRPr/>
            </a:pPr>
            <a:r>
              <a:rPr lang="pl-PL" altLang="pl-PL" sz="7200" dirty="0">
                <a:solidFill>
                  <a:srgbClr val="000000"/>
                </a:solidFill>
                <a:latin typeface="+mn-lt"/>
              </a:rPr>
              <a:t>***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ytuł 1">
            <a:extLst>
              <a:ext uri="{FF2B5EF4-FFF2-40B4-BE49-F238E27FC236}">
                <a16:creationId xmlns:a16="http://schemas.microsoft.com/office/drawing/2014/main" id="{66D7505C-FB8C-33D1-533E-E1C0639629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497887" cy="6408737"/>
          </a:xfrm>
        </p:spPr>
        <p:txBody>
          <a:bodyPr/>
          <a:lstStyle/>
          <a:p>
            <a:pPr algn="l"/>
            <a:br>
              <a:rPr lang="pl-PL" altLang="pl-PL" sz="3200" dirty="0"/>
            </a:br>
            <a:r>
              <a:rPr lang="pl-PL" altLang="pl-PL" sz="3200" dirty="0"/>
              <a:t>1. Konwencja wiedeńska o prawie traktatów zawiera </a:t>
            </a:r>
            <a:r>
              <a:rPr lang="pl-PL" altLang="pl-PL" sz="3200" u="sng" dirty="0"/>
              <a:t>pełny, kompleksowy zestaw zasad </a:t>
            </a:r>
            <a:r>
              <a:rPr lang="pl-PL" altLang="pl-PL" sz="3200" dirty="0"/>
              <a:t>wykładni umowy międzynarodowej [</a:t>
            </a:r>
            <a:r>
              <a:rPr lang="pl-PL" altLang="pl-PL" sz="3200" dirty="0" err="1"/>
              <a:t>sui</a:t>
            </a:r>
            <a:r>
              <a:rPr lang="pl-PL" altLang="pl-PL" sz="3200" dirty="0"/>
              <a:t> </a:t>
            </a:r>
            <a:r>
              <a:rPr lang="pl-PL" altLang="pl-PL" sz="3200" dirty="0" err="1"/>
              <a:t>generis</a:t>
            </a:r>
            <a:r>
              <a:rPr lang="pl-PL" altLang="pl-PL" sz="3200" dirty="0"/>
              <a:t> aktu normatywnego po ratyfikacji].</a:t>
            </a:r>
            <a:br>
              <a:rPr lang="pl-PL" altLang="pl-PL" sz="3200" dirty="0"/>
            </a:br>
            <a:r>
              <a:rPr lang="pl-PL" altLang="pl-PL" sz="3200" dirty="0"/>
              <a:t>2. Stosowanie zasad wykładni przepisanych Konwencją </a:t>
            </a:r>
            <a:r>
              <a:rPr lang="pl-PL" altLang="pl-PL" sz="3200" u="sng" dirty="0"/>
              <a:t>jest obligatoryjne</a:t>
            </a:r>
            <a:r>
              <a:rPr lang="pl-PL" altLang="pl-PL" sz="3200" dirty="0"/>
              <a:t>.</a:t>
            </a:r>
            <a:br>
              <a:rPr lang="pl-PL" altLang="pl-PL" sz="3200" dirty="0"/>
            </a:br>
            <a:r>
              <a:rPr lang="pl-PL" altLang="pl-PL" sz="3200" dirty="0"/>
              <a:t>3. Katalog zasad wykładni  </a:t>
            </a:r>
            <a:r>
              <a:rPr lang="pl-PL" altLang="pl-PL" sz="3200" u="sng" dirty="0"/>
              <a:t>– tradycyjny</a:t>
            </a:r>
            <a:r>
              <a:rPr lang="pl-PL" altLang="pl-PL" sz="3200" dirty="0"/>
              <a:t>, bez elementów nowatorskich, „</a:t>
            </a:r>
            <a:r>
              <a:rPr lang="pl-PL" altLang="pl-PL" sz="3200" dirty="0" err="1"/>
              <a:t>uwspólnotowiony</a:t>
            </a:r>
            <a:r>
              <a:rPr lang="pl-PL" altLang="pl-PL" sz="3200" dirty="0"/>
              <a:t>”. </a:t>
            </a:r>
            <a:br>
              <a:rPr lang="pl-PL" altLang="pl-PL" sz="3200" dirty="0"/>
            </a:br>
            <a:r>
              <a:rPr lang="pl-PL" altLang="pl-PL" sz="3200" dirty="0"/>
              <a:t>4. Idea interpretacji umów międzynarodowych jest </a:t>
            </a:r>
            <a:r>
              <a:rPr lang="pl-PL" altLang="pl-PL" sz="3200" u="sng" dirty="0"/>
              <a:t>zbliżona do idei interpretacji umów cywilnoprawnych </a:t>
            </a:r>
            <a:r>
              <a:rPr lang="pl-PL" altLang="pl-PL" sz="3200" dirty="0"/>
              <a:t>(elastyczność, równość stron, poszanowanie suwerenności).</a:t>
            </a:r>
            <a:br>
              <a:rPr lang="pl-PL" altLang="pl-PL" sz="3200" dirty="0"/>
            </a:br>
            <a:endParaRPr lang="pl-PL" altLang="pl-PL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rostokąt 3">
            <a:extLst>
              <a:ext uri="{FF2B5EF4-FFF2-40B4-BE49-F238E27FC236}">
                <a16:creationId xmlns:a16="http://schemas.microsoft.com/office/drawing/2014/main" id="{298D7AE9-AB9C-414D-7EAB-BE597C9D9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1628775"/>
            <a:ext cx="5327650" cy="2308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39725" algn="just">
              <a:spcBef>
                <a:spcPct val="20000"/>
              </a:spcBef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ts val="800"/>
              </a:spcBef>
              <a:buFontTx/>
              <a:buNone/>
              <a:defRPr/>
            </a:pPr>
            <a:r>
              <a:rPr lang="pl-PL" altLang="pl-PL" sz="7200" dirty="0">
                <a:solidFill>
                  <a:srgbClr val="000000"/>
                </a:solidFill>
                <a:latin typeface="+mn-lt"/>
              </a:rPr>
              <a:t>Dziękuję za uwagę…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>
            <a:extLst>
              <a:ext uri="{FF2B5EF4-FFF2-40B4-BE49-F238E27FC236}">
                <a16:creationId xmlns:a16="http://schemas.microsoft.com/office/drawing/2014/main" id="{30B7149D-E81D-4DCB-6314-357D1EE6F1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1913" y="3000375"/>
            <a:ext cx="6372225" cy="857250"/>
          </a:xfrm>
        </p:spPr>
        <p:txBody>
          <a:bodyPr/>
          <a:lstStyle/>
          <a:p>
            <a:r>
              <a:rPr lang="pl-PL" altLang="pl-PL" sz="3600" b="1">
                <a:latin typeface="Georgia" panose="02040502050405020303" pitchFamily="18" charset="0"/>
              </a:rPr>
              <a:t>KONWENCJA WIEDEŃSKA O PRAWIE TRAKTATÓW. </a:t>
            </a:r>
            <a:br>
              <a:rPr lang="pl-PL" altLang="pl-PL" sz="3600" b="1">
                <a:latin typeface="Georgia" panose="02040502050405020303" pitchFamily="18" charset="0"/>
              </a:rPr>
            </a:br>
            <a:r>
              <a:rPr lang="pl-PL" altLang="pl-PL" sz="2700" b="1">
                <a:latin typeface="Georgia" panose="02040502050405020303" pitchFamily="18" charset="0"/>
              </a:rPr>
              <a:t>ROLA W WYKŁADNI </a:t>
            </a:r>
            <a:r>
              <a:rPr lang="pl-PL" altLang="pl-PL" sz="2400" b="1">
                <a:latin typeface="Georgia" panose="02040502050405020303" pitchFamily="18" charset="0"/>
              </a:rPr>
              <a:t>PRZEPISÓW MIĘDZYNARODOWEGO PRAWA PODATKOWEGO </a:t>
            </a:r>
            <a:br>
              <a:rPr lang="pl-PL" altLang="pl-PL" sz="2400" b="1">
                <a:latin typeface="Georgia" panose="02040502050405020303" pitchFamily="18" charset="0"/>
              </a:rPr>
            </a:br>
            <a:br>
              <a:rPr lang="pl-PL" altLang="pl-PL">
                <a:latin typeface="Charlemagne Std" pitchFamily="82" charset="0"/>
              </a:rPr>
            </a:br>
            <a:r>
              <a:rPr lang="pl-PL" altLang="pl-PL" sz="2400" b="1">
                <a:latin typeface="Charlemagne Std" pitchFamily="82" charset="0"/>
              </a:rPr>
              <a:t>OOO0o0OOO</a:t>
            </a:r>
            <a:br>
              <a:rPr lang="pl-PL" altLang="pl-PL" b="1"/>
            </a:br>
            <a:r>
              <a:rPr lang="pl-PL" altLang="pl-PL" sz="2700" b="1"/>
              <a:t>prof. dr hab. Bogumił Brzeziński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ytuł 1">
            <a:extLst>
              <a:ext uri="{FF2B5EF4-FFF2-40B4-BE49-F238E27FC236}">
                <a16:creationId xmlns:a16="http://schemas.microsoft.com/office/drawing/2014/main" id="{4D99E69D-0AC5-5A4B-7946-C4FE91F17E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6191250"/>
          </a:xfrm>
        </p:spPr>
        <p:txBody>
          <a:bodyPr/>
          <a:lstStyle/>
          <a:p>
            <a:pPr algn="l" eaLnBrk="1" hangingPunct="1">
              <a:tabLst>
                <a:tab pos="228600" algn="l"/>
              </a:tabLst>
            </a:pPr>
            <a:r>
              <a:rPr lang="pl-PL" altLang="pl-PL" b="1"/>
              <a:t>     </a:t>
            </a:r>
            <a:endParaRPr lang="pl-PL" altLang="pl-PL"/>
          </a:p>
        </p:txBody>
      </p:sp>
      <p:pic>
        <p:nvPicPr>
          <p:cNvPr id="30723" name="Picture 2">
            <a:extLst>
              <a:ext uri="{FF2B5EF4-FFF2-40B4-BE49-F238E27FC236}">
                <a16:creationId xmlns:a16="http://schemas.microsoft.com/office/drawing/2014/main" id="{CB1BD2C3-5AA7-5BF9-69DF-870C4ED97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125538"/>
            <a:ext cx="6840537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>
            <a:extLst>
              <a:ext uri="{FF2B5EF4-FFF2-40B4-BE49-F238E27FC236}">
                <a16:creationId xmlns:a16="http://schemas.microsoft.com/office/drawing/2014/main" id="{05DBBEB5-BDFC-530E-CFD8-F4A9082801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207375" cy="5556250"/>
          </a:xfrm>
        </p:spPr>
        <p:txBody>
          <a:bodyPr/>
          <a:lstStyle/>
          <a:p>
            <a:pPr algn="l"/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r>
              <a:rPr lang="pl-PL" altLang="pl-PL" b="1"/>
              <a:t>Dylemat</a:t>
            </a:r>
            <a:r>
              <a:rPr lang="pl-PL" altLang="pl-PL"/>
              <a:t>: czy należy petryfikować (normatywizować) zasady i reguły wykładni prawa?</a:t>
            </a:r>
            <a:br>
              <a:rPr lang="pl-PL" altLang="pl-PL"/>
            </a:br>
            <a:br>
              <a:rPr lang="pl-PL" altLang="pl-PL"/>
            </a:br>
            <a:r>
              <a:rPr lang="pl-PL" altLang="pl-PL"/>
              <a:t>Trzy koncepcje:</a:t>
            </a:r>
            <a:br>
              <a:rPr lang="pl-PL" altLang="pl-PL"/>
            </a:br>
            <a:r>
              <a:rPr lang="pl-PL" altLang="pl-PL"/>
              <a:t>a) nie</a:t>
            </a:r>
            <a:br>
              <a:rPr lang="pl-PL" altLang="pl-PL"/>
            </a:br>
            <a:r>
              <a:rPr lang="pl-PL" altLang="pl-PL"/>
              <a:t>b) tak (wybiórczo) </a:t>
            </a:r>
            <a:br>
              <a:rPr lang="pl-PL" altLang="pl-PL"/>
            </a:br>
            <a:r>
              <a:rPr lang="pl-PL" altLang="pl-PL"/>
              <a:t>c) tak (kompleksowo)</a:t>
            </a: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r>
              <a:rPr lang="pl-PL" altLang="pl-PL" sz="3200"/>
              <a:t> </a:t>
            </a: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br>
              <a:rPr lang="pl-PL" altLang="pl-PL"/>
            </a:br>
            <a:endParaRPr lang="pl-PL" altLang="pl-P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>
            <a:extLst>
              <a:ext uri="{FF2B5EF4-FFF2-40B4-BE49-F238E27FC236}">
                <a16:creationId xmlns:a16="http://schemas.microsoft.com/office/drawing/2014/main" id="{4C27F09C-CA61-9E67-678C-4CE0FA41B8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686800" cy="6192837"/>
          </a:xfrm>
        </p:spPr>
        <p:txBody>
          <a:bodyPr/>
          <a:lstStyle/>
          <a:p>
            <a:pPr algn="l"/>
            <a:br>
              <a:rPr lang="pl-PL" altLang="pl-PL" sz="3600" b="1"/>
            </a:br>
            <a:br>
              <a:rPr lang="pl-PL" altLang="pl-PL" sz="3600" b="1"/>
            </a:br>
            <a:r>
              <a:rPr lang="pl-PL" altLang="pl-PL" sz="3600" b="1"/>
              <a:t>Konwencji Wiedeńska o prawie traktatów </a:t>
            </a:r>
            <a:br>
              <a:rPr lang="pl-PL" altLang="pl-PL" sz="3600" b="1"/>
            </a:br>
            <a:r>
              <a:rPr lang="pl-PL" altLang="pl-PL" sz="2800"/>
              <a:t>z 23 maja 1969 r. (Dz. U. z 1990 r., Nr 74, poz. 439) </a:t>
            </a:r>
            <a:br>
              <a:rPr lang="pl-PL" altLang="pl-PL" sz="3600"/>
            </a:br>
            <a:br>
              <a:rPr lang="pl-PL" altLang="pl-PL" sz="3600"/>
            </a:br>
            <a:r>
              <a:rPr lang="pl-PL" altLang="pl-PL" sz="3200"/>
              <a:t>Wykładnia przepisów prawa międzynarodowego – w tym i prawa podatkowego - objęta jest reżimem art. 31-33 Konwencji Wiedeńskiej o prawie traktatów. </a:t>
            </a:r>
            <a:br>
              <a:rPr lang="pl-PL" altLang="pl-PL" sz="3200"/>
            </a:br>
            <a:r>
              <a:rPr lang="pl-PL" altLang="pl-PL" sz="3200"/>
              <a:t>	Zasady </a:t>
            </a:r>
            <a:r>
              <a:rPr lang="pl-PL" altLang="pl-PL" sz="3200" u="sng"/>
              <a:t>interpretacji tam zawarte mają wiążący charakter</a:t>
            </a:r>
            <a:r>
              <a:rPr lang="pl-PL" altLang="pl-PL" sz="3200"/>
              <a:t>!! </a:t>
            </a:r>
            <a:br>
              <a:rPr lang="pl-PL" altLang="pl-PL" sz="3200"/>
            </a:br>
            <a:br>
              <a:rPr lang="pl-PL" altLang="pl-PL" sz="3600"/>
            </a:br>
            <a:r>
              <a:rPr lang="pl-PL" altLang="pl-PL" sz="3600"/>
              <a:t> </a:t>
            </a:r>
            <a:r>
              <a:rPr lang="pl-PL" altLang="pl-PL" sz="3200"/>
              <a:t>Ww. regulacja prawna – przykład kompleksowej petryfikacji zasad wykładni prawa  (wariant c)</a:t>
            </a:r>
            <a:br>
              <a:rPr lang="pl-PL" altLang="pl-PL" sz="3600"/>
            </a:br>
            <a:br>
              <a:rPr lang="pl-PL" altLang="pl-PL" sz="3600"/>
            </a:br>
            <a:endParaRPr lang="pl-PL" altLang="pl-PL"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pole tekstowe 1">
            <a:extLst>
              <a:ext uri="{FF2B5EF4-FFF2-40B4-BE49-F238E27FC236}">
                <a16:creationId xmlns:a16="http://schemas.microsoft.com/office/drawing/2014/main" id="{B1B2EA27-26F9-B455-6DF7-DE7AA3E7B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0"/>
            <a:ext cx="8583613" cy="63706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endParaRPr lang="pl-PL" altLang="pl-PL" sz="3200" b="1" dirty="0"/>
          </a:p>
          <a:p>
            <a:pPr>
              <a:defRPr/>
            </a:pPr>
            <a:r>
              <a:rPr lang="pl-PL" altLang="pl-PL" sz="3200" b="1" dirty="0"/>
              <a:t>Dylemat teoretyczny – co to jest umowa międzynarodowa?</a:t>
            </a:r>
          </a:p>
          <a:p>
            <a:pPr>
              <a:defRPr/>
            </a:pPr>
            <a:endParaRPr lang="pl-PL" altLang="pl-PL" sz="3200" b="1" dirty="0"/>
          </a:p>
          <a:p>
            <a:pPr>
              <a:defRPr/>
            </a:pPr>
            <a:r>
              <a:rPr lang="pl-PL" altLang="pl-PL" sz="2800" dirty="0"/>
              <a:t>A) Czy umową jest suma uzgodnień stron umowy, </a:t>
            </a:r>
          </a:p>
          <a:p>
            <a:pPr>
              <a:defRPr/>
            </a:pPr>
            <a:r>
              <a:rPr lang="pl-PL" altLang="pl-PL" sz="2800" dirty="0"/>
              <a:t>B) Czy umową jest dokument odzwierciedlający te uzgodnienia? </a:t>
            </a:r>
          </a:p>
          <a:p>
            <a:pPr>
              <a:defRPr/>
            </a:pPr>
            <a:r>
              <a:rPr lang="pl-PL" altLang="pl-PL" sz="2800" dirty="0"/>
              <a:t>Implikacje praktyczne zajętego stanowiska:</a:t>
            </a:r>
          </a:p>
          <a:p>
            <a:pPr marL="457200" indent="-457200">
              <a:buFontTx/>
              <a:buAutoNum type="alphaLcParenR"/>
              <a:defRPr/>
            </a:pPr>
            <a:r>
              <a:rPr lang="pl-PL" altLang="pl-PL" sz="2800" dirty="0"/>
              <a:t>Aktywność interpretacyjna nakierowana na poszukiwanie woli stron umowy </a:t>
            </a:r>
          </a:p>
          <a:p>
            <a:pPr>
              <a:defRPr/>
            </a:pPr>
            <a:r>
              <a:rPr lang="pl-PL" altLang="pl-PL" sz="2800" dirty="0"/>
              <a:t>- inicjalnej?</a:t>
            </a:r>
          </a:p>
          <a:p>
            <a:pPr>
              <a:defRPr/>
            </a:pPr>
            <a:r>
              <a:rPr lang="pl-PL" altLang="pl-PL" sz="2800" dirty="0"/>
              <a:t>- współczesnej?</a:t>
            </a:r>
          </a:p>
          <a:p>
            <a:pPr>
              <a:defRPr/>
            </a:pPr>
            <a:r>
              <a:rPr lang="pl-PL" altLang="pl-PL" sz="2800" dirty="0"/>
              <a:t>b) Aktywność interpretacyjna nakierowana na poszukiwanie znaczenia normatywnego tekstu umowy…</a:t>
            </a:r>
            <a:endParaRPr lang="pl-PL" alt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F5B186E2-3D61-CF0D-E9FE-FCD657C9A310}"/>
              </a:ext>
            </a:extLst>
          </p:cNvPr>
          <p:cNvSpPr txBox="1"/>
          <p:nvPr/>
        </p:nvSpPr>
        <p:spPr>
          <a:xfrm>
            <a:off x="250825" y="188913"/>
            <a:ext cx="8208963" cy="5878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pl-PL" b="1" dirty="0"/>
          </a:p>
          <a:p>
            <a:pPr>
              <a:defRPr/>
            </a:pPr>
            <a:r>
              <a:rPr lang="pl-PL" b="1" dirty="0"/>
              <a:t> </a:t>
            </a:r>
            <a:r>
              <a:rPr lang="pl-PL" sz="3200" b="1" dirty="0"/>
              <a:t>Artykuł  2 [Konwencji o Prawie Traktatów]</a:t>
            </a:r>
          </a:p>
          <a:p>
            <a:pPr>
              <a:defRPr/>
            </a:pPr>
            <a:r>
              <a:rPr lang="pl-PL" sz="3200" b="1" dirty="0"/>
              <a:t>Używane wyrażenia</a:t>
            </a:r>
          </a:p>
          <a:p>
            <a:pPr>
              <a:defRPr/>
            </a:pPr>
            <a:endParaRPr lang="pl-PL" sz="3200" dirty="0"/>
          </a:p>
          <a:p>
            <a:pPr>
              <a:defRPr/>
            </a:pPr>
            <a:r>
              <a:rPr lang="pl-PL" sz="3200" dirty="0"/>
              <a:t>„.  W rozumieniu niniejszej konwencji:</a:t>
            </a:r>
          </a:p>
          <a:p>
            <a:pPr marL="457200" indent="-457200">
              <a:buFontTx/>
              <a:buAutoNum type="alphaLcParenR"/>
              <a:defRPr/>
            </a:pPr>
            <a:r>
              <a:rPr lang="pl-PL" sz="3200" dirty="0"/>
              <a:t>"traktat" oznacza </a:t>
            </a:r>
            <a:r>
              <a:rPr lang="pl-PL" sz="3200" u="sng" dirty="0"/>
              <a:t>międzynarodowe porozumienie między państwami, zawarte w formie pisemnej </a:t>
            </a:r>
            <a:r>
              <a:rPr lang="pl-PL" sz="3200" dirty="0"/>
              <a:t>i regulowane przez prawo międzynarodowe, niezależnie od tego, czy jest ujęte w jednym dokumencie, czy w dwóch lub więcej dokumentach, i bez względu na jego szczególną nazwę; (…)”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ytuł 1">
            <a:extLst>
              <a:ext uri="{FF2B5EF4-FFF2-40B4-BE49-F238E27FC236}">
                <a16:creationId xmlns:a16="http://schemas.microsoft.com/office/drawing/2014/main" id="{CA983AEF-CDFC-174D-89F0-FAA2E3231E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80400" cy="6183313"/>
          </a:xfrm>
        </p:spPr>
        <p:txBody>
          <a:bodyPr/>
          <a:lstStyle/>
          <a:p>
            <a:pPr algn="l">
              <a:defRPr/>
            </a:pPr>
            <a:br>
              <a:rPr lang="pl-PL" altLang="pl-PL" b="1" dirty="0"/>
            </a:br>
            <a:br>
              <a:rPr lang="pl-PL" altLang="pl-PL" b="1" dirty="0"/>
            </a:br>
            <a:r>
              <a:rPr lang="pl-PL" altLang="pl-PL" b="1" dirty="0"/>
              <a:t>Konwencja Wiedeńska</a:t>
            </a:r>
            <a:br>
              <a:rPr lang="pl-PL" altLang="pl-PL" b="1" dirty="0"/>
            </a:br>
            <a:r>
              <a:rPr lang="pl-PL" altLang="pl-PL" sz="4000" b="1" dirty="0"/>
              <a:t>Art. 31. </a:t>
            </a:r>
            <a:r>
              <a:rPr lang="pl-PL" altLang="pl-PL" sz="4000" b="1" dirty="0">
                <a:highlight>
                  <a:srgbClr val="00FF00"/>
                </a:highlight>
              </a:rPr>
              <a:t>Ogólna reguła interpretacji:</a:t>
            </a:r>
            <a:br>
              <a:rPr lang="pl-PL" altLang="pl-PL" b="1" dirty="0">
                <a:highlight>
                  <a:srgbClr val="00FF00"/>
                </a:highlight>
              </a:rPr>
            </a:br>
            <a:br>
              <a:rPr lang="pl-PL" altLang="pl-PL" dirty="0"/>
            </a:br>
            <a:r>
              <a:rPr lang="pl-PL" altLang="pl-PL" b="1" i="1" u="sng" dirty="0"/>
              <a:t>Art. 31.</a:t>
            </a:r>
            <a:r>
              <a:rPr lang="pl-PL" altLang="pl-PL" sz="4000" b="1" i="1" u="sng" dirty="0"/>
              <a:t>1</a:t>
            </a:r>
            <a:r>
              <a:rPr lang="pl-PL" altLang="pl-PL" sz="4000" b="1" i="1" dirty="0"/>
              <a:t>. Traktat należy interpretować w dobrej wierze, zgodnie ze zwykłym znaczeniem, jakie należy przypisywać użytym w nim wyrazom w ich kontekście, oraz w świetle jego przedmiotu i celu.</a:t>
            </a:r>
            <a:br>
              <a:rPr lang="pl-PL" altLang="pl-PL" b="1" i="1" dirty="0"/>
            </a:br>
            <a:br>
              <a:rPr lang="pl-PL" altLang="pl-PL" dirty="0"/>
            </a:br>
            <a:endParaRPr lang="pl-PL" alt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>
            <a:extLst>
              <a:ext uri="{FF2B5EF4-FFF2-40B4-BE49-F238E27FC236}">
                <a16:creationId xmlns:a16="http://schemas.microsoft.com/office/drawing/2014/main" id="{E29F220E-5CD6-6C6E-8D85-A2C281B645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713788" cy="5988050"/>
          </a:xfrm>
        </p:spPr>
        <p:txBody>
          <a:bodyPr/>
          <a:lstStyle/>
          <a:p>
            <a:pPr algn="l"/>
            <a:r>
              <a:rPr lang="pl-PL" altLang="pl-PL" sz="3600" b="1"/>
              <a:t>Interpretacja przepisu umowy międzynarodowej: </a:t>
            </a:r>
            <a:br>
              <a:rPr lang="pl-PL" altLang="pl-PL" sz="3600" b="1"/>
            </a:br>
            <a:r>
              <a:rPr lang="pl-PL" altLang="pl-PL" sz="3600"/>
              <a:t>co decyduje o znaczeniu przepisów?</a:t>
            </a:r>
            <a:br>
              <a:rPr lang="pl-PL" altLang="pl-PL" sz="3600"/>
            </a:br>
            <a:br>
              <a:rPr lang="pl-PL" altLang="pl-PL" sz="3600"/>
            </a:br>
            <a:r>
              <a:rPr lang="pl-PL" altLang="pl-PL" sz="3600"/>
              <a:t>- zwykłe znaczenie słów przepisu</a:t>
            </a:r>
            <a:br>
              <a:rPr lang="pl-PL" altLang="pl-PL" sz="3600"/>
            </a:br>
            <a:r>
              <a:rPr lang="pl-PL" altLang="pl-PL" sz="3600"/>
              <a:t>- kontekst użycia słów</a:t>
            </a:r>
            <a:br>
              <a:rPr lang="pl-PL" altLang="pl-PL" sz="3600"/>
            </a:br>
            <a:r>
              <a:rPr lang="pl-PL" altLang="pl-PL" sz="3600"/>
              <a:t>- przedmiot traktatu</a:t>
            </a:r>
            <a:br>
              <a:rPr lang="pl-PL" altLang="pl-PL" sz="3600"/>
            </a:br>
            <a:r>
              <a:rPr lang="pl-PL" altLang="pl-PL" sz="3600"/>
              <a:t>- cel traktatu</a:t>
            </a:r>
            <a:br>
              <a:rPr lang="pl-PL" altLang="pl-PL" sz="3600"/>
            </a:br>
            <a:r>
              <a:rPr lang="pl-PL" altLang="pl-PL" sz="3600"/>
              <a:t>- wymóg interpretacji traktatu w dobrej wierze… </a:t>
            </a:r>
            <a:br>
              <a:rPr lang="pl-PL" altLang="pl-PL" sz="3600"/>
            </a:br>
            <a:endParaRPr lang="pl-PL" altLang="pl-PL" sz="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ytuł 1">
            <a:extLst>
              <a:ext uri="{FF2B5EF4-FFF2-40B4-BE49-F238E27FC236}">
                <a16:creationId xmlns:a16="http://schemas.microsoft.com/office/drawing/2014/main" id="{868D4086-4B60-3AE5-F995-6079D7D940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6300" cy="6264275"/>
          </a:xfrm>
        </p:spPr>
        <p:txBody>
          <a:bodyPr/>
          <a:lstStyle/>
          <a:p>
            <a:pPr algn="l"/>
            <a:r>
              <a:rPr lang="pl-PL" altLang="pl-PL" sz="3600" b="1" i="1" u="sng"/>
              <a:t>Art. 31.2</a:t>
            </a:r>
            <a:r>
              <a:rPr lang="pl-PL" altLang="pl-PL" sz="3600" b="1" i="1"/>
              <a:t>. Dla celów interpretacji traktatu kontekst obejmuje, oprócz tekstu, łącznie z jego wstępem i załącznikami:</a:t>
            </a:r>
            <a:br>
              <a:rPr lang="pl-PL" altLang="pl-PL" sz="3600" b="1" i="1"/>
            </a:br>
            <a:r>
              <a:rPr lang="pl-PL" altLang="pl-PL" sz="3600" b="1" i="1"/>
              <a:t>a)  każde porozumienie dotyczące traktatu, osiągnięte między wszystkimi stronami w związku z zawarciem traktatu;</a:t>
            </a:r>
            <a:br>
              <a:rPr lang="pl-PL" altLang="pl-PL" sz="3600" b="1" i="1"/>
            </a:br>
            <a:r>
              <a:rPr lang="pl-PL" altLang="pl-PL" sz="3600" b="1" i="1"/>
              <a:t>b)  każdy dokument sporządzony przez jedną lub więcej stron w związku z zawarciem traktatu, przyjęty przez inne strony jako dokument odnoszący się do traktatu.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4663</TotalTime>
  <Words>1042</Words>
  <Application>Microsoft Office PowerPoint</Application>
  <PresentationFormat>Pokaz na ekranie (4:3)</PresentationFormat>
  <Paragraphs>51</Paragraphs>
  <Slides>21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6" baseType="lpstr">
      <vt:lpstr>Calibri</vt:lpstr>
      <vt:lpstr>Charlemagne Std</vt:lpstr>
      <vt:lpstr>Georgia</vt:lpstr>
      <vt:lpstr>Times New Roman</vt:lpstr>
      <vt:lpstr>Motyw pakietu Office</vt:lpstr>
      <vt:lpstr>Prezentacja programu PowerPoint</vt:lpstr>
      <vt:lpstr>KONWENCJA WIEDEŃSKA O PRAWIE TRAKTATÓW.  ROLA W WYKŁADNI PRZEPISÓW MIĘDZYNARODOWEGO PRAWA PODATKOWEGO   OOO0o0OOO prof. dr hab. Bogumił Brzeziński  </vt:lpstr>
      <vt:lpstr>       Dylemat: czy należy petryfikować (normatywizować) zasady i reguły wykładni prawa?  Trzy koncepcje: a) nie b) tak (wybiórczo)  c) tak (kompleksowo)         </vt:lpstr>
      <vt:lpstr>  Konwencji Wiedeńska o prawie traktatów  z 23 maja 1969 r. (Dz. U. z 1990 r., Nr 74, poz. 439)   Wykładnia przepisów prawa międzynarodowego – w tym i prawa podatkowego - objęta jest reżimem art. 31-33 Konwencji Wiedeńskiej o prawie traktatów.   Zasady interpretacji tam zawarte mają wiążący charakter!!    Ww. regulacja prawna – przykład kompleksowej petryfikacji zasad wykładni prawa  (wariant c)  </vt:lpstr>
      <vt:lpstr>Prezentacja programu PowerPoint</vt:lpstr>
      <vt:lpstr>Prezentacja programu PowerPoint</vt:lpstr>
      <vt:lpstr>  Konwencja Wiedeńska Art. 31. Ogólna reguła interpretacji:  Art. 31.1. Traktat należy interpretować w dobrej wierze, zgodnie ze zwykłym znaczeniem, jakie należy przypisywać użytym w nim wyrazom w ich kontekście, oraz w świetle jego przedmiotu i celu.  </vt:lpstr>
      <vt:lpstr>Interpretacja przepisu umowy międzynarodowej:  co decyduje o znaczeniu przepisów?  - zwykłe znaczenie słów przepisu - kontekst użycia słów - przedmiot traktatu - cel traktatu - wymóg interpretacji traktatu w dobrej wierze…  </vt:lpstr>
      <vt:lpstr>Art. 31.2. Dla celów interpretacji traktatu kontekst obejmuje, oprócz tekstu, łącznie z jego wstępem i załącznikami: a)  każde porozumienie dotyczące traktatu, osiągnięte między wszystkimi stronami w związku z zawarciem traktatu; b)  każdy dokument sporządzony przez jedną lub więcej stron w związku z zawarciem traktatu, przyjęty przez inne strony jako dokument odnoszący się do traktatu.</vt:lpstr>
      <vt:lpstr>Pojęcie kontekstu interpretacyjnego (bliskiego): - tekst [innych przepisów niż interpretowany] - (ew.) wstęp do umowy - (ew.) załączniki - każde porozumienie dotyczące traktatu, osiągnięte między wszystkimi stronami w związku z zawarciem traktatu; - każdy dokument sporządzony przez jedną lub więcej stron w związku z zawarciem traktatu, przyjęty przez inne strony jako dokument odnoszący się do traktatu.</vt:lpstr>
      <vt:lpstr>Art. 31.3. Łącznie z kontekstem należy brać pod uwagę: a)  każde późniejsze porozumienie między stronami, dotyczące interpretacji traktatu lub stosowania jego postanowień; b)  każdą późniejszą praktykę stosowania traktatu, ustanawiającą porozumienie stron co do jego interpretacji; c)  wszelkie odpowiednie normy prawa międzynarodowego, mające zastosowanie w stosunkach między stronami. 4. Specjalne znaczenie należy przypisywać wyrazowi wówczas, gdy ustalono, że taki był zamiar stron.  </vt:lpstr>
      <vt:lpstr>Kontekst interpretacyjny odległy: - każde późniejsze porozumienie między stronami, dotyczące interpretacji traktatu lub stosowania jego postanowień; - każdą późniejszą praktykę stosowania traktatu, ustanawiającą porozumienie stron co do jego interpretacji; - wszelkie odpowiednie normy prawa międzynarodowego, mające zastosowanie w stosunkach między stronami.  </vt:lpstr>
      <vt:lpstr>Artykuł 32. Uzupełniające środki interpretacji Można odwoływać się do uzupełniających środków interpretacji, łącznie z pracami przygotowawczymi do traktatu oraz okolicznościami jego zawarcia, aby potwierdzić znaczenie wynikające z zastosowania artykułu 31 lub aby ustalić znaczenie, gdy interpretacja oparta na artykule 31: a)  pozostawia znaczenie dwuznacznym lub niejasnym albo b)  prowadzi do rezultatu wyraźnie absurdalnego lub nierozsądnego. </vt:lpstr>
      <vt:lpstr>Prezentacja programu PowerPoint</vt:lpstr>
      <vt:lpstr>Uzupełniające środki interpretacji - warunki i cele korzystania ze środków uzupełniających:  1. Potrzeba potwierdzenia znaczenia wynikającego z zastosowania artykułu 31, lub  2. Potrzeba ustalenia znaczenia, gdy interpretacja oparta na artykule 31: a)  pozostawia znaczenie dwuznacznym lub niejasnym albo b)  prowadzi do rezultatu wyraźnie absurdalnego lub nierozsądnego. </vt:lpstr>
      <vt:lpstr> Artykuł 33. Interpretacja traktatów, których autentyczny tekst został ustalony w dwóch lub więcej językach.  1. Jeżeli tekst traktatu został ustalony jako autentyczny w dwóch lub więcej językach, ma jednakową moc w każdym z nich, chyba że traktat postanawia lub strony uzgodniły, że w przypadku rozbieżności określony tekst jest rozstrzygający. 2. Wersja traktatu w języku innym niż jeden z tych, w których tekst został ustalony jako autentyczny, będzie uważana za autentyczną tylko wówczas, gdy traktat tak postanawia lub strony tak uzgodnią.  </vt:lpstr>
      <vt:lpstr>Prezentacja programu PowerPoint</vt:lpstr>
      <vt:lpstr> 1. Konwencja wiedeńska o prawie traktatów zawiera pełny, kompleksowy zestaw zasad wykładni umowy międzynarodowej [sui generis aktu normatywnego po ratyfikacji]. 2. Stosowanie zasad wykładni przepisanych Konwencją jest obligatoryjne. 3. Katalog zasad wykładni  – tradycyjny, bez elementów nowatorskich, „uwspólnotowiony”.  4. Idea interpretacji umów międzynarodowych jest zbliżona do idei interpretacji umów cywilnoprawnych (elastyczność, równość stron, poszanowanie suwerenności). </vt:lpstr>
      <vt:lpstr>Prezentacja programu PowerPoint</vt:lpstr>
      <vt:lpstr>     </vt:lpstr>
      <vt:lpstr>Prezentacja programu PowerPoint</vt:lpstr>
    </vt:vector>
  </TitlesOfParts>
  <Company>Uniwersytet Łódzki - Wydział Prawa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WYKŁADNIA JĘZYKOWA  W PRAWIE PODATKOWYM</dc:title>
  <dc:creator>Centrum Dokumentacji i Studiów Podatkowych</dc:creator>
  <cp:lastModifiedBy>BB</cp:lastModifiedBy>
  <cp:revision>330</cp:revision>
  <cp:lastPrinted>2024-11-14T11:16:09Z</cp:lastPrinted>
  <dcterms:created xsi:type="dcterms:W3CDTF">2004-08-31T18:59:26Z</dcterms:created>
  <dcterms:modified xsi:type="dcterms:W3CDTF">2024-11-18T20:11:52Z</dcterms:modified>
</cp:coreProperties>
</file>