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80" r:id="rId2"/>
    <p:sldId id="257" r:id="rId3"/>
    <p:sldId id="258" r:id="rId4"/>
    <p:sldId id="282" r:id="rId5"/>
    <p:sldId id="281" r:id="rId6"/>
    <p:sldId id="283" r:id="rId7"/>
    <p:sldId id="284" r:id="rId8"/>
    <p:sldId id="285" r:id="rId9"/>
    <p:sldId id="259" r:id="rId10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0E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/>
    <p:restoredTop sz="85654"/>
  </p:normalViewPr>
  <p:slideViewPr>
    <p:cSldViewPr snapToGrid="0">
      <p:cViewPr varScale="1">
        <p:scale>
          <a:sx n="67" d="100"/>
          <a:sy n="67" d="100"/>
        </p:scale>
        <p:origin x="13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FFC5BC-E681-3546-9976-397FBD51FE7B}" type="datetimeFigureOut">
              <a:rPr lang="pl-PL" smtClean="0"/>
              <a:t>17.11.2024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6121D-8F11-0D45-B513-F05387F1BB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8261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5303-1FE7-4C21-BBC3-43AA1027CA6D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73773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66121D-8F11-0D45-B513-F05387F1BB6D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762016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49580" algn="just"/>
            <a:endParaRPr lang="pl-PL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66121D-8F11-0D45-B513-F05387F1BB6D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528458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53622B-34C4-54CF-F294-4ADC025543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C0F00A55-9427-19A5-4E79-43E664A08A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C399A0AB-C772-FC25-AAF8-4B3798ABE6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49580" algn="just"/>
            <a:endParaRPr lang="pl-PL" b="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ACC4635-15DC-9BF0-7C94-E64AC778E1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66121D-8F11-0D45-B513-F05387F1BB6D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0808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00B7DB-E3FA-241D-977B-E366B451A4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2B8ACD29-386B-7C5D-7D11-58D251AAB0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409618F3-3DF1-6018-8FF8-0AF9EF9176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49580" algn="just"/>
            <a:endParaRPr lang="pl-PL" b="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EF9A000-A80D-8AB1-B151-D576B5AA89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66121D-8F11-0D45-B513-F05387F1BB6D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8164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9B259C-B6F2-1B81-CD19-E6D4EEDF9E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E74AFA65-7F5D-EB09-4CF0-E7D5DAEC00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E425DA3D-F74B-A8D4-752E-7ECFA1397A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49580" algn="just"/>
            <a:endParaRPr lang="pl-PL" b="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DC04F70-0EF5-91D0-0FA7-26C6B50B63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66121D-8F11-0D45-B513-F05387F1BB6D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70724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B22528-9848-91CF-AD94-07EACC8F5A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BEE1CDE8-3A8F-BEF8-E7D6-DFCDA3F469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D3B1C7DE-32E8-1049-AE61-145DDE64DD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endParaRPr lang="pl-PL" sz="1800" kern="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44A0B90-D143-7677-E10D-A2BBFBE233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66121D-8F11-0D45-B513-F05387F1BB6D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12860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1E7102-A607-CB21-DFF4-C5076AFB2E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47C023F9-056D-65B2-0A33-9D71007864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8DAEBF6C-CBAD-9018-234E-EA0C46E3C2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endParaRPr lang="pl-PL" sz="1800" kern="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B0B3884-05C8-4A83-5C71-7224923AB4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66121D-8F11-0D45-B513-F05387F1BB6D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6843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1556EE5-A0CE-EC7E-6DAD-E994BA6608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40A40D9-BED1-F219-A48D-3684BD9501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81C8631-30DB-6358-0740-40320A920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0F33-D25B-2D44-AFE2-522A5B9E5BCD}" type="datetimeFigureOut">
              <a:rPr lang="pl-PL" smtClean="0"/>
              <a:t>17.11.2024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947E625-2EBF-E4A1-E0A4-D921A789C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B7617E7-C61C-974A-B1E2-1D043E692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D40D3-CBC0-0341-AD6C-EEF41821F10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796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244810-928B-7B13-BAF1-21F1D75AD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27EDA16-23AA-3690-59FB-9013382EB7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CAEDDD0-79F3-3FDC-D711-64B52DD3E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0F33-D25B-2D44-AFE2-522A5B9E5BCD}" type="datetimeFigureOut">
              <a:rPr lang="pl-PL" smtClean="0"/>
              <a:t>17.11.2024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3327A79-9E14-20DC-C653-C21EBE721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E8D1EEA-2587-171C-CE20-8502EFA58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D40D3-CBC0-0341-AD6C-EEF41821F10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9303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0146BD0B-4434-1271-57C6-8D44591235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7922358-86BE-92FE-073D-0A6C72513D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B3BF7F2-3E0D-AEBF-B0F3-489A99847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0F33-D25B-2D44-AFE2-522A5B9E5BCD}" type="datetimeFigureOut">
              <a:rPr lang="pl-PL" smtClean="0"/>
              <a:t>17.11.2024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7150395-ADA8-7217-2C47-CCD9FB9C7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C8C8242-8031-F6AA-F039-18AAB8979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D40D3-CBC0-0341-AD6C-EEF41821F10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5858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a 4">
            <a:extLst>
              <a:ext uri="{FF2B5EF4-FFF2-40B4-BE49-F238E27FC236}">
                <a16:creationId xmlns:a16="http://schemas.microsoft.com/office/drawing/2014/main" id="{5F00A0E3-762C-34BE-43C1-12F6C9AECD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1" y="5741234"/>
            <a:ext cx="2135166" cy="624926"/>
          </a:xfrm>
          <a:prstGeom prst="rect">
            <a:avLst/>
          </a:prstGeom>
        </p:spPr>
      </p:pic>
      <p:pic>
        <p:nvPicPr>
          <p:cNvPr id="6" name="Obraz 5" descr="Obraz zawierający Grafika, krąg, design, Czcionka&#10;&#10;Opis wygenerowany automatycznie">
            <a:extLst>
              <a:ext uri="{FF2B5EF4-FFF2-40B4-BE49-F238E27FC236}">
                <a16:creationId xmlns:a16="http://schemas.microsoft.com/office/drawing/2014/main" id="{4A2E4E5D-F36E-A520-1EB3-A691AB3DC39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990" y="5416676"/>
            <a:ext cx="1374478" cy="1193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277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8BF8DF6-3F45-C754-25A9-6ED7D1D64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3E29B4A-3EDD-71D4-0D1A-57F9219755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8D018DD-CD03-C50F-A743-7F2151B57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0F33-D25B-2D44-AFE2-522A5B9E5BCD}" type="datetimeFigureOut">
              <a:rPr lang="pl-PL" smtClean="0"/>
              <a:t>17.11.2024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F35BA0B-7385-46AC-3271-084044951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DF7D10-DF2C-83F8-FF2F-7D3E05243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D40D3-CBC0-0341-AD6C-EEF41821F10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4359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AAA39B6-C69C-2477-651E-34E5A4FE4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1724C0B-2988-B871-C77D-9CDB1C19EA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AEDD105-39D3-DDD1-C76E-ECD15195D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0F33-D25B-2D44-AFE2-522A5B9E5BCD}" type="datetimeFigureOut">
              <a:rPr lang="pl-PL" smtClean="0"/>
              <a:t>17.11.2024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7A66108-0732-EA3D-F9EB-1F4510577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14CBB30-C156-1351-919C-473654AB7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D40D3-CBC0-0341-AD6C-EEF41821F10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74761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579EC50-F5B6-AF46-BBEE-1D429267D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DB39FF4-C975-6535-55C2-6889B4F793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0A920EB-1CCA-4815-BFFD-AFC783BE07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7D4273F-55C2-1461-E784-9F229675C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0F33-D25B-2D44-AFE2-522A5B9E5BCD}" type="datetimeFigureOut">
              <a:rPr lang="pl-PL" smtClean="0"/>
              <a:t>17.11.2024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D123F18-2DF9-81CA-D9FA-C7B16F7B1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5658E97-A121-6B66-7CD9-5B66238AA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D40D3-CBC0-0341-AD6C-EEF41821F10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9752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47CFEB7-6BF2-FFA0-FF47-DE68C972B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1880968-F998-D90D-4994-66A54D167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ED47A5D1-45ED-A1CB-053F-CB4ED0FDE4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0FACEE71-CC18-AFAF-9099-9EBDD6EF9C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FD16EB52-E3C4-E67F-CC2D-172741D48F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1507BA94-F4B5-E687-B22E-F8EDCE6F5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0F33-D25B-2D44-AFE2-522A5B9E5BCD}" type="datetimeFigureOut">
              <a:rPr lang="pl-PL" smtClean="0"/>
              <a:t>17.11.2024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126342FD-D4F5-D642-6A1A-5725515FE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7E7FAE6C-6EBD-801A-9B2C-F51ECA742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D40D3-CBC0-0341-AD6C-EEF41821F10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9965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19D268C-9ED8-C1D6-D472-AF485ABC9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1CD3CC94-F5D7-1E5D-ECB2-A1AC963B3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0F33-D25B-2D44-AFE2-522A5B9E5BCD}" type="datetimeFigureOut">
              <a:rPr lang="pl-PL" smtClean="0"/>
              <a:t>17.11.2024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B78BC581-0EB5-2DA5-F875-A8BB5E3AE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41A2FC4-684F-EED1-4B4A-EE0B87F4D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D40D3-CBC0-0341-AD6C-EEF41821F10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9611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E3C499BF-2E47-2F31-85C8-56F7DD4FF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0F33-D25B-2D44-AFE2-522A5B9E5BCD}" type="datetimeFigureOut">
              <a:rPr lang="pl-PL" smtClean="0"/>
              <a:t>17.11.2024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08C21E6D-F10E-77BA-FCEA-B7CD6B597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EB84B0A-5186-97B6-DA20-3F17D9B39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D40D3-CBC0-0341-AD6C-EEF41821F10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63142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68126A1-1DE4-824A-B6DC-B60D2192D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7D2785B-FB8C-EA5F-F981-C2BFD85B3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6814DAE-B4CD-A6C0-8D3D-CF2C5F0617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BD5556F-2108-CB09-C77A-9EB912C0B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0F33-D25B-2D44-AFE2-522A5B9E5BCD}" type="datetimeFigureOut">
              <a:rPr lang="pl-PL" smtClean="0"/>
              <a:t>17.11.2024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F690A72-AD7F-7921-0891-14BBF1A92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38AE6322-1524-45D6-9393-EEF7CB9F3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D40D3-CBC0-0341-AD6C-EEF41821F10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96430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0FD7407-EE76-A9AC-434D-8E3C6A68F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6ED8E6CA-1B27-1638-A3B2-78351E7CC5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402B9589-6D51-6A63-FC7D-3D1ABBBA54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5C75350-E098-2050-EA2D-B1CBE2279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0F33-D25B-2D44-AFE2-522A5B9E5BCD}" type="datetimeFigureOut">
              <a:rPr lang="pl-PL" smtClean="0"/>
              <a:t>17.11.2024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5EC8084-87D1-3449-51D7-D58682D4E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4C703A4-A4C2-53A0-7712-B48D1FD7D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D40D3-CBC0-0341-AD6C-EEF41821F10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0454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026DBCFD-CE0A-D0BB-3109-0BC780D68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3C61FDD-EDDA-F418-E324-B376D47ADC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A7726DD-032E-19A5-5E7C-97E17DA4AE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220F33-D25B-2D44-AFE2-522A5B9E5BCD}" type="datetimeFigureOut">
              <a:rPr lang="pl-PL" smtClean="0"/>
              <a:t>17.11.2024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5B87543-120A-D44A-8ED1-12243B68BA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07D699D-FF7B-8911-86DE-3EF3126DEC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AD40D3-CBC0-0341-AD6C-EEF41821F10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313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svg"/><Relationship Id="rId5" Type="http://schemas.openxmlformats.org/officeDocument/2006/relationships/image" Target="../media/image1.png"/><Relationship Id="rId4" Type="http://schemas.openxmlformats.org/officeDocument/2006/relationships/image" Target="../media/image5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a 3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31426" y="214526"/>
            <a:ext cx="764192" cy="796033"/>
          </a:xfrm>
          <a:prstGeom prst="rect">
            <a:avLst/>
          </a:prstGeom>
        </p:spPr>
      </p:pic>
      <p:sp>
        <p:nvSpPr>
          <p:cNvPr id="38" name="Dowolny kształt: kształt 37"/>
          <p:cNvSpPr/>
          <p:nvPr/>
        </p:nvSpPr>
        <p:spPr>
          <a:xfrm>
            <a:off x="0" y="0"/>
            <a:ext cx="10312400" cy="6858000"/>
          </a:xfrm>
          <a:custGeom>
            <a:avLst/>
            <a:gdLst>
              <a:gd name="connsiteX0" fmla="*/ 0 w 9712287"/>
              <a:gd name="connsiteY0" fmla="*/ 0 h 6858000"/>
              <a:gd name="connsiteX1" fmla="*/ 6216502 w 9712287"/>
              <a:gd name="connsiteY1" fmla="*/ 0 h 6858000"/>
              <a:gd name="connsiteX2" fmla="*/ 9712287 w 9712287"/>
              <a:gd name="connsiteY2" fmla="*/ 0 h 6858000"/>
              <a:gd name="connsiteX3" fmla="*/ 9661604 w 9712287"/>
              <a:gd name="connsiteY3" fmla="*/ 15733 h 6858000"/>
              <a:gd name="connsiteX4" fmla="*/ 9484240 w 9712287"/>
              <a:gd name="connsiteY4" fmla="*/ 283312 h 6858000"/>
              <a:gd name="connsiteX5" fmla="*/ 9484240 w 9712287"/>
              <a:gd name="connsiteY5" fmla="*/ 563312 h 6858000"/>
              <a:gd name="connsiteX6" fmla="*/ 9484241 w 9712287"/>
              <a:gd name="connsiteY6" fmla="*/ 563317 h 6858000"/>
              <a:gd name="connsiteX7" fmla="*/ 9484241 w 9712287"/>
              <a:gd name="connsiteY7" fmla="*/ 6167118 h 6858000"/>
              <a:gd name="connsiteX8" fmla="*/ 9484241 w 9712287"/>
              <a:gd name="connsiteY8" fmla="*/ 6457506 h 6858000"/>
              <a:gd name="connsiteX9" fmla="*/ 9484241 w 9712287"/>
              <a:gd name="connsiteY9" fmla="*/ 6688088 h 6858000"/>
              <a:gd name="connsiteX10" fmla="*/ 9314329 w 9712287"/>
              <a:gd name="connsiteY10" fmla="*/ 6858000 h 6858000"/>
              <a:gd name="connsiteX11" fmla="*/ 9085940 w 9712287"/>
              <a:gd name="connsiteY11" fmla="*/ 6858000 h 6858000"/>
              <a:gd name="connsiteX12" fmla="*/ 5974012 w 9712287"/>
              <a:gd name="connsiteY12" fmla="*/ 6858000 h 6858000"/>
              <a:gd name="connsiteX13" fmla="*/ 0 w 9712287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712287" h="6858000">
                <a:moveTo>
                  <a:pt x="0" y="0"/>
                </a:moveTo>
                <a:lnTo>
                  <a:pt x="6216502" y="0"/>
                </a:lnTo>
                <a:lnTo>
                  <a:pt x="9712287" y="0"/>
                </a:lnTo>
                <a:lnTo>
                  <a:pt x="9661604" y="15733"/>
                </a:lnTo>
                <a:cubicBezTo>
                  <a:pt x="9557375" y="59818"/>
                  <a:pt x="9484240" y="163025"/>
                  <a:pt x="9484240" y="283312"/>
                </a:cubicBezTo>
                <a:lnTo>
                  <a:pt x="9484240" y="563312"/>
                </a:lnTo>
                <a:lnTo>
                  <a:pt x="9484241" y="563317"/>
                </a:lnTo>
                <a:lnTo>
                  <a:pt x="9484241" y="6167118"/>
                </a:lnTo>
                <a:lnTo>
                  <a:pt x="9484241" y="6457506"/>
                </a:lnTo>
                <a:lnTo>
                  <a:pt x="9484241" y="6688088"/>
                </a:lnTo>
                <a:cubicBezTo>
                  <a:pt x="9484241" y="6781928"/>
                  <a:pt x="9408169" y="6858000"/>
                  <a:pt x="9314329" y="6858000"/>
                </a:cubicBezTo>
                <a:lnTo>
                  <a:pt x="9085940" y="6858000"/>
                </a:lnTo>
                <a:lnTo>
                  <a:pt x="597401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CF0E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678478" y="897731"/>
            <a:ext cx="8297333" cy="15406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pl-PL" sz="3200" b="1" dirty="0">
                <a:solidFill>
                  <a:schemeClr val="bg1"/>
                </a:solidFill>
              </a:rPr>
              <a:t>Opodatkowanie </a:t>
            </a:r>
            <a:r>
              <a:rPr lang="pl-PL" sz="3200" b="1" dirty="0" err="1">
                <a:solidFill>
                  <a:schemeClr val="bg1"/>
                </a:solidFill>
              </a:rPr>
              <a:t>trasgranicznych</a:t>
            </a:r>
            <a:r>
              <a:rPr lang="pl-PL" sz="3200" b="1" dirty="0">
                <a:solidFill>
                  <a:schemeClr val="bg1"/>
                </a:solidFill>
              </a:rPr>
              <a:t> usług w bilateralnych umowach podatkowych</a:t>
            </a:r>
          </a:p>
          <a:p>
            <a:endParaRPr lang="pl-PL" sz="2000" b="1" dirty="0">
              <a:solidFill>
                <a:schemeClr val="bg1"/>
              </a:solidFill>
            </a:endParaRPr>
          </a:p>
        </p:txBody>
      </p:sp>
      <p:sp>
        <p:nvSpPr>
          <p:cNvPr id="39" name="pole tekstowe 38"/>
          <p:cNvSpPr txBox="1"/>
          <p:nvPr/>
        </p:nvSpPr>
        <p:spPr>
          <a:xfrm>
            <a:off x="678478" y="2480813"/>
            <a:ext cx="7493250" cy="228168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100"/>
              </a:lnSpc>
            </a:pPr>
            <a:r>
              <a:rPr lang="pl-PL" sz="2000" dirty="0">
                <a:solidFill>
                  <a:schemeClr val="bg1"/>
                </a:solidFill>
              </a:rPr>
              <a:t>dr hab. Ziemowit Kukulski, prof. UŁ</a:t>
            </a:r>
          </a:p>
          <a:p>
            <a:pPr>
              <a:lnSpc>
                <a:spcPts val="2100"/>
              </a:lnSpc>
            </a:pPr>
            <a:r>
              <a:rPr lang="pl-PL" sz="2000" dirty="0">
                <a:solidFill>
                  <a:schemeClr val="bg1"/>
                </a:solidFill>
              </a:rPr>
              <a:t>Katedra Prawa Podatkowego </a:t>
            </a:r>
          </a:p>
          <a:p>
            <a:pPr>
              <a:lnSpc>
                <a:spcPts val="2100"/>
              </a:lnSpc>
            </a:pPr>
            <a:r>
              <a:rPr lang="pl-PL" sz="2000" dirty="0">
                <a:solidFill>
                  <a:schemeClr val="bg1"/>
                </a:solidFill>
              </a:rPr>
              <a:t>Centrum Dokumentacji i Studiów Podatkowych </a:t>
            </a:r>
          </a:p>
          <a:p>
            <a:pPr>
              <a:lnSpc>
                <a:spcPts val="2100"/>
              </a:lnSpc>
            </a:pPr>
            <a:r>
              <a:rPr lang="pl-PL" sz="2000" dirty="0">
                <a:solidFill>
                  <a:schemeClr val="bg1"/>
                </a:solidFill>
              </a:rPr>
              <a:t>Wydział Prawa i Administracji </a:t>
            </a:r>
          </a:p>
          <a:p>
            <a:pPr>
              <a:lnSpc>
                <a:spcPts val="2100"/>
              </a:lnSpc>
            </a:pPr>
            <a:r>
              <a:rPr lang="pl-PL" sz="2000" dirty="0">
                <a:solidFill>
                  <a:schemeClr val="bg1"/>
                </a:solidFill>
              </a:rPr>
              <a:t>Uniwersytet Łódzki </a:t>
            </a:r>
          </a:p>
          <a:p>
            <a:pPr>
              <a:lnSpc>
                <a:spcPts val="2100"/>
              </a:lnSpc>
            </a:pPr>
            <a:endParaRPr lang="pl-PL" sz="1600" dirty="0">
              <a:solidFill>
                <a:schemeClr val="bg1"/>
              </a:solidFill>
            </a:endParaRPr>
          </a:p>
          <a:p>
            <a:pPr>
              <a:lnSpc>
                <a:spcPts val="2100"/>
              </a:lnSpc>
            </a:pPr>
            <a:endParaRPr lang="pl-PL" sz="1600" dirty="0">
              <a:solidFill>
                <a:schemeClr val="bg1"/>
              </a:solidFill>
            </a:endParaRPr>
          </a:p>
          <a:p>
            <a:pPr>
              <a:lnSpc>
                <a:spcPts val="2100"/>
              </a:lnSpc>
            </a:pPr>
            <a:endParaRPr lang="pl-PL" sz="1600" dirty="0">
              <a:solidFill>
                <a:schemeClr val="bg1"/>
              </a:solidFill>
            </a:endParaRPr>
          </a:p>
          <a:p>
            <a:pPr>
              <a:lnSpc>
                <a:spcPts val="2100"/>
              </a:lnSpc>
            </a:pPr>
            <a:endParaRPr lang="pl-PL" sz="1600" dirty="0">
              <a:solidFill>
                <a:schemeClr val="bg1"/>
              </a:solidFill>
            </a:endParaRPr>
          </a:p>
        </p:txBody>
      </p:sp>
      <p:pic>
        <p:nvPicPr>
          <p:cNvPr id="12" name="Grafika 11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81551" y="5741234"/>
            <a:ext cx="2135166" cy="624926"/>
          </a:xfrm>
          <a:prstGeom prst="rect">
            <a:avLst/>
          </a:prstGeom>
        </p:spPr>
      </p:pic>
      <p:pic>
        <p:nvPicPr>
          <p:cNvPr id="7" name="Obraz 6" descr="Obraz zawierający Grafika, krąg, design, Czcionka&#10;&#10;Opis wygenerowany automatycznie">
            <a:extLst>
              <a:ext uri="{FF2B5EF4-FFF2-40B4-BE49-F238E27FC236}">
                <a16:creationId xmlns:a16="http://schemas.microsoft.com/office/drawing/2014/main" id="{83953B99-072E-93D5-3E08-980331E3380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990" y="5416676"/>
            <a:ext cx="1374478" cy="1193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29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7AD5D4-AE6A-155C-DAC1-D5F5F6B8E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Plan wstąpienia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A487F96-1EFA-62E0-AD3C-B8DE75357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pl-PL" dirty="0">
                <a:cs typeface="Calibri" panose="020F0502020204030204" pitchFamily="34" charset="0"/>
              </a:rPr>
              <a:t>Wprowadzenie </a:t>
            </a:r>
          </a:p>
          <a:p>
            <a:pPr algn="just"/>
            <a:r>
              <a:rPr lang="pl-PL" dirty="0">
                <a:effectLst/>
                <a:ea typeface="Times New Roman" panose="02020603050405020304" pitchFamily="18" charset="0"/>
              </a:rPr>
              <a:t>Dochody z tytułu transgranicznych usług – problem kwalifikacji dochodu z teg</a:t>
            </a:r>
            <a:r>
              <a:rPr lang="pl-PL" dirty="0">
                <a:ea typeface="Times New Roman" panose="02020603050405020304" pitchFamily="18" charset="0"/>
              </a:rPr>
              <a:t>o tytułu </a:t>
            </a:r>
            <a:r>
              <a:rPr lang="pl-PL" dirty="0">
                <a:effectLst/>
                <a:ea typeface="Times New Roman" panose="02020603050405020304" pitchFamily="18" charset="0"/>
              </a:rPr>
              <a:t>w kontekście eliminacji podwójnego opodatkowania.</a:t>
            </a:r>
            <a:r>
              <a:rPr lang="pl-PL" dirty="0">
                <a:effectLst/>
              </a:rPr>
              <a:t> </a:t>
            </a:r>
          </a:p>
          <a:p>
            <a:pPr algn="just"/>
            <a:r>
              <a:rPr lang="pl-PL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Eliminacja podwójneg</a:t>
            </a:r>
            <a:r>
              <a:rPr lang="pl-PL" kern="100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o opodatkowania </a:t>
            </a:r>
            <a:r>
              <a:rPr lang="pl-PL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opłat za usługi techniczne jako specyficznego rodzaju dochodu (przychodu) z tytułu transgranicznych usług – niejednolita praktyka traktatowa.  </a:t>
            </a:r>
            <a:endParaRPr lang="pl-PL" kern="100" dirty="0">
              <a:solidFill>
                <a:srgbClr val="000000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pl-PL" dirty="0">
                <a:effectLst/>
                <a:ea typeface="Times New Roman" panose="02020603050405020304" pitchFamily="18" charset="0"/>
              </a:rPr>
              <a:t>Opłaty za usługi techniczne jako odrębna od należności licencyjnych kategoria dochodu objęta postanowieniami UPO w świetle art. 12A MK ONZ – rozwiązanie problemu? </a:t>
            </a:r>
          </a:p>
          <a:p>
            <a:pPr algn="just"/>
            <a:r>
              <a:rPr lang="pl-PL" dirty="0">
                <a:effectLst/>
                <a:ea typeface="Times New Roman" panose="02020603050405020304" pitchFamily="18" charset="0"/>
              </a:rPr>
              <a:t>Dochody z tytułu transgranicznyc</a:t>
            </a:r>
            <a:r>
              <a:rPr lang="pl-PL" dirty="0">
                <a:ea typeface="Times New Roman" panose="02020603050405020304" pitchFamily="18" charset="0"/>
              </a:rPr>
              <a:t>h zautomatyzowanych usług cyfrowych – czy potrzebujemy odrębnej normy dystrybutywnej w UPO? </a:t>
            </a:r>
            <a:endParaRPr lang="pl-PL" dirty="0">
              <a:effectLst/>
              <a:ea typeface="Times New Roman" panose="02020603050405020304" pitchFamily="18" charset="0"/>
            </a:endParaRPr>
          </a:p>
          <a:p>
            <a:pPr algn="just"/>
            <a:r>
              <a:rPr lang="pl-PL" kern="100" dirty="0">
                <a:solidFill>
                  <a:srgbClr val="000000"/>
                </a:solidFill>
                <a:cs typeface="Calibri" panose="020F0502020204030204" pitchFamily="34" charset="0"/>
              </a:rPr>
              <a:t>Wnioski. </a:t>
            </a:r>
            <a:endParaRPr lang="pl-PL" dirty="0">
              <a:cs typeface="Calibri" panose="020F0502020204030204" pitchFamily="34" charset="0"/>
            </a:endParaRPr>
          </a:p>
          <a:p>
            <a:endParaRPr lang="pl-PL" dirty="0"/>
          </a:p>
        </p:txBody>
      </p:sp>
      <p:pic>
        <p:nvPicPr>
          <p:cNvPr id="4" name="Grafika 3">
            <a:extLst>
              <a:ext uri="{FF2B5EF4-FFF2-40B4-BE49-F238E27FC236}">
                <a16:creationId xmlns:a16="http://schemas.microsoft.com/office/drawing/2014/main" id="{51D25875-C279-32F5-DD36-7EAB85B975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31426" y="612542"/>
            <a:ext cx="764192" cy="796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768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4859642-124D-762B-1950-1890790C3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452" y="272476"/>
            <a:ext cx="10515600" cy="1325563"/>
          </a:xfrm>
        </p:spPr>
        <p:txBody>
          <a:bodyPr>
            <a:normAutofit/>
          </a:bodyPr>
          <a:lstStyle/>
          <a:p>
            <a:pPr algn="just"/>
            <a:r>
              <a:rPr lang="pl-PL" sz="2400" b="1" dirty="0">
                <a:effectLst/>
                <a:ea typeface="Times New Roman" panose="02020603050405020304" pitchFamily="18" charset="0"/>
              </a:rPr>
              <a:t>Dochody z tytułu transgranicznych usług – problem kwalifikacji dochodu z teg</a:t>
            </a:r>
            <a:r>
              <a:rPr lang="pl-PL" sz="2400" b="1" dirty="0">
                <a:ea typeface="Times New Roman" panose="02020603050405020304" pitchFamily="18" charset="0"/>
              </a:rPr>
              <a:t>o tytułu </a:t>
            </a:r>
            <a:r>
              <a:rPr lang="pl-PL" sz="2400" b="1" dirty="0">
                <a:effectLst/>
                <a:ea typeface="Times New Roman" panose="02020603050405020304" pitchFamily="18" charset="0"/>
              </a:rPr>
              <a:t>w kontekście eliminacji podwójnego opodatkowania</a:t>
            </a:r>
            <a:endParaRPr lang="pl-PL" sz="2400" b="1" dirty="0">
              <a:latin typeface="+mn-lt"/>
            </a:endParaRPr>
          </a:p>
        </p:txBody>
      </p:sp>
      <p:pic>
        <p:nvPicPr>
          <p:cNvPr id="5" name="Grafika 4">
            <a:extLst>
              <a:ext uri="{FF2B5EF4-FFF2-40B4-BE49-F238E27FC236}">
                <a16:creationId xmlns:a16="http://schemas.microsoft.com/office/drawing/2014/main" id="{5F7D599A-4301-F7CF-5517-6A936715E1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31426" y="612542"/>
            <a:ext cx="764192" cy="796033"/>
          </a:xfrm>
          <a:prstGeom prst="rect">
            <a:avLst/>
          </a:prstGeom>
        </p:spPr>
      </p:pic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DC732131-EBF0-2FD1-5A4F-302739E46F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pl-PL" dirty="0"/>
              <a:t>Dochody z tytułu transgranicznych usług mogą być klasyfikowane na gruncie UPO jako: 1) </a:t>
            </a:r>
            <a:r>
              <a:rPr lang="pl-PL" b="1" dirty="0">
                <a:effectLst/>
                <a:ea typeface="Times New Roman" panose="02020603050405020304" pitchFamily="18" charset="0"/>
              </a:rPr>
              <a:t>jako dochody z działalności gospodarczej</a:t>
            </a:r>
            <a:r>
              <a:rPr lang="pl-PL" dirty="0">
                <a:effectLst/>
                <a:ea typeface="Times New Roman" panose="02020603050405020304" pitchFamily="18" charset="0"/>
              </a:rPr>
              <a:t>, 2) </a:t>
            </a:r>
            <a:r>
              <a:rPr lang="pl-PL" b="1" dirty="0">
                <a:effectLst/>
                <a:ea typeface="Times New Roman" panose="02020603050405020304" pitchFamily="18" charset="0"/>
              </a:rPr>
              <a:t>należności licencyjne</a:t>
            </a:r>
            <a:r>
              <a:rPr lang="pl-PL" dirty="0">
                <a:effectLst/>
                <a:ea typeface="Times New Roman" panose="02020603050405020304" pitchFamily="18" charset="0"/>
              </a:rPr>
              <a:t> oraz 3) </a:t>
            </a:r>
            <a:r>
              <a:rPr lang="pl-PL" b="1" dirty="0">
                <a:effectLst/>
                <a:ea typeface="Times New Roman" panose="02020603050405020304" pitchFamily="18" charset="0"/>
              </a:rPr>
              <a:t>opłaty za usługi techniczne</a:t>
            </a:r>
            <a:r>
              <a:rPr lang="pl-PL" dirty="0">
                <a:effectLst/>
                <a:ea typeface="Times New Roman" panose="02020603050405020304" pitchFamily="18" charset="0"/>
              </a:rPr>
              <a:t>. Cyfryzacja gospodarki sprawia, że pojawiła się nowa kategoria: </a:t>
            </a:r>
            <a:r>
              <a:rPr lang="pl-PL" b="1" dirty="0">
                <a:effectLst/>
                <a:ea typeface="Times New Roman" panose="02020603050405020304" pitchFamily="18" charset="0"/>
              </a:rPr>
              <a:t>dochód z tytułu zautomatyzowanych usług cyfrowych</a:t>
            </a:r>
            <a:r>
              <a:rPr lang="pl-PL" b="1" dirty="0">
                <a:ea typeface="Times New Roman" panose="02020603050405020304" pitchFamily="18" charset="0"/>
              </a:rPr>
              <a:t>. </a:t>
            </a:r>
          </a:p>
          <a:p>
            <a:pPr algn="just"/>
            <a:r>
              <a:rPr lang="pl-PL" dirty="0">
                <a:ea typeface="Times New Roman" panose="02020603050405020304" pitchFamily="18" charset="0"/>
              </a:rPr>
              <a:t>A</a:t>
            </a:r>
            <a:r>
              <a:rPr lang="pl-PL" dirty="0">
                <a:effectLst/>
                <a:ea typeface="Times New Roman" panose="02020603050405020304" pitchFamily="18" charset="0"/>
              </a:rPr>
              <a:t>rt. 5 ust. 3 lit. b MK ONZ – </a:t>
            </a:r>
            <a:r>
              <a:rPr lang="pl-PL" b="1" dirty="0">
                <a:effectLst/>
                <a:ea typeface="Times New Roman" panose="02020603050405020304" pitchFamily="18" charset="0"/>
              </a:rPr>
              <a:t>zakładu usługowy </a:t>
            </a:r>
            <a:r>
              <a:rPr lang="pl-PL" dirty="0">
                <a:effectLst/>
                <a:ea typeface="Times New Roman" panose="02020603050405020304" pitchFamily="18" charset="0"/>
              </a:rPr>
              <a:t>(</a:t>
            </a:r>
            <a:r>
              <a:rPr lang="pl-PL" i="1" dirty="0">
                <a:effectLst/>
                <a:ea typeface="Times New Roman" panose="02020603050405020304" pitchFamily="18" charset="0"/>
              </a:rPr>
              <a:t>Services P.E.</a:t>
            </a:r>
            <a:r>
              <a:rPr lang="pl-PL" dirty="0">
                <a:effectLst/>
                <a:ea typeface="Times New Roman" panose="02020603050405020304" pitchFamily="18" charset="0"/>
              </a:rPr>
              <a:t>) oraz art. 14 ust. 1 lit. b MK ONZ (</a:t>
            </a:r>
            <a:r>
              <a:rPr lang="pl-PL" b="1" dirty="0">
                <a:effectLst/>
                <a:ea typeface="Times New Roman" panose="02020603050405020304" pitchFamily="18" charset="0"/>
              </a:rPr>
              <a:t>reguła 183 dni</a:t>
            </a:r>
            <a:r>
              <a:rPr lang="pl-PL" dirty="0">
                <a:effectLst/>
                <a:ea typeface="Times New Roman" panose="02020603050405020304" pitchFamily="18" charset="0"/>
              </a:rPr>
              <a:t>). </a:t>
            </a:r>
          </a:p>
          <a:p>
            <a:pPr algn="just"/>
            <a:r>
              <a:rPr lang="pl-PL" dirty="0">
                <a:ea typeface="Times New Roman" panose="02020603050405020304" pitchFamily="18" charset="0"/>
              </a:rPr>
              <a:t>Opłaty za usługi techniczne </a:t>
            </a:r>
            <a:r>
              <a:rPr lang="pl-PL" i="1" dirty="0">
                <a:ea typeface="Times New Roman" panose="02020603050405020304" pitchFamily="18" charset="0"/>
              </a:rPr>
              <a:t>versus</a:t>
            </a:r>
            <a:r>
              <a:rPr lang="pl-PL" dirty="0">
                <a:ea typeface="Times New Roman" panose="02020603050405020304" pitchFamily="18" charset="0"/>
              </a:rPr>
              <a:t> zyski przedsiębiorstw (dochody z tytułu wykonywania wolnego zawodu) lub należności licencyjne – niejednolita praktyka traktatowa – powodem do wprowadzenia w 2017 r. do </a:t>
            </a:r>
            <a:r>
              <a:rPr lang="pl-PL" b="1" dirty="0">
                <a:ea typeface="Times New Roman" panose="02020603050405020304" pitchFamily="18" charset="0"/>
              </a:rPr>
              <a:t>MK ONZ art. 12A </a:t>
            </a:r>
            <a:r>
              <a:rPr lang="pl-PL" dirty="0">
                <a:ea typeface="Times New Roman" panose="02020603050405020304" pitchFamily="18" charset="0"/>
              </a:rPr>
              <a:t>zawierającego odrębną normę dystrybutywną poświęconą tej kategorii dochodu (przychodu). </a:t>
            </a:r>
            <a:endParaRPr lang="pl-PL" dirty="0">
              <a:effectLst/>
              <a:ea typeface="Times New Roman" panose="02020603050405020304" pitchFamily="18" charset="0"/>
            </a:endParaRPr>
          </a:p>
          <a:p>
            <a:pPr algn="just"/>
            <a:endParaRPr lang="pl-P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64211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1C458A-6DFD-1031-A495-1372B2E64D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44D0370-8578-D43E-60B5-13CAD04A4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452" y="272476"/>
            <a:ext cx="10515600" cy="1325563"/>
          </a:xfrm>
        </p:spPr>
        <p:txBody>
          <a:bodyPr>
            <a:normAutofit/>
          </a:bodyPr>
          <a:lstStyle/>
          <a:p>
            <a:pPr algn="just"/>
            <a:r>
              <a:rPr lang="pl-PL" sz="3200" kern="1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Art. 12A MK ONZ – eliminacja podwójnego opodatkowania opłat za usługi techniczne </a:t>
            </a:r>
            <a:endParaRPr lang="pl-PL" sz="4800" dirty="0">
              <a:latin typeface="+mn-lt"/>
            </a:endParaRPr>
          </a:p>
        </p:txBody>
      </p:sp>
      <p:pic>
        <p:nvPicPr>
          <p:cNvPr id="5" name="Grafika 4">
            <a:extLst>
              <a:ext uri="{FF2B5EF4-FFF2-40B4-BE49-F238E27FC236}">
                <a16:creationId xmlns:a16="http://schemas.microsoft.com/office/drawing/2014/main" id="{89ECA992-0EB3-4765-3BAD-E18231D4E5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31426" y="612542"/>
            <a:ext cx="764192" cy="796033"/>
          </a:xfrm>
          <a:prstGeom prst="rect">
            <a:avLst/>
          </a:prstGeom>
        </p:spPr>
      </p:pic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0858CDF-0B73-0BE7-2E25-B991443BA7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l-PL" sz="2400" dirty="0"/>
              <a:t>Art. 12A ust. 1 i 2 – rozdzielenie roszczeń podatkowych między Umawiające się Państwa w odniesieniu do opłat za usługi techniczne.</a:t>
            </a:r>
          </a:p>
          <a:p>
            <a:pPr algn="just"/>
            <a:r>
              <a:rPr lang="pl-PL" sz="2400" dirty="0"/>
              <a:t>Art. 12A ust. 3 – definicja „opłat za usługi techniczne”. </a:t>
            </a:r>
          </a:p>
          <a:p>
            <a:pPr algn="just"/>
            <a:r>
              <a:rPr lang="pl-PL" sz="2400" dirty="0"/>
              <a:t>Art. 12A ust. 4  - wyłączenie stosowania art. 12A w przypadku gdy rzeczywisty beneficjent opłaty za usługi techniczne prowadzi w państwie źródła działalność gospodarczą poprzez zakład lub stałą placówkę, a opłaty za takie usługi rzeczywiście wiążą się z </a:t>
            </a:r>
            <a:r>
              <a:rPr lang="pl-PL" sz="2400" dirty="0">
                <a:effectLst/>
                <a:ea typeface="Times New Roman" panose="02020603050405020304" pitchFamily="18" charset="0"/>
              </a:rPr>
              <a:t>z działalnością tego zakładu lub stałej placówki.</a:t>
            </a:r>
          </a:p>
          <a:p>
            <a:pPr algn="just"/>
            <a:r>
              <a:rPr lang="pl-PL" sz="2400" dirty="0">
                <a:ea typeface="Times New Roman" panose="02020603050405020304" pitchFamily="18" charset="0"/>
              </a:rPr>
              <a:t>Art. 12A ust. 5 i 6 – miejsce powstawania opłat za usługi techniczne. </a:t>
            </a:r>
          </a:p>
          <a:p>
            <a:pPr algn="just"/>
            <a:r>
              <a:rPr lang="pl-PL" sz="2400" dirty="0">
                <a:effectLst/>
                <a:ea typeface="Times New Roman" panose="02020603050405020304" pitchFamily="18" charset="0"/>
              </a:rPr>
              <a:t>Art. 12A ust. 7 – problem „nadmiernych” opłat za usługi techniczne. 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816611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2D16F-C1FB-0DBB-1BA6-215B342A59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B0A83FC-5B4B-F698-49BF-B58C151D4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452" y="272476"/>
            <a:ext cx="10515600" cy="1325563"/>
          </a:xfrm>
        </p:spPr>
        <p:txBody>
          <a:bodyPr>
            <a:normAutofit/>
          </a:bodyPr>
          <a:lstStyle/>
          <a:p>
            <a:pPr algn="just"/>
            <a:r>
              <a:rPr lang="pl-PL" sz="2000" b="1" dirty="0">
                <a:latin typeface="+mn-lt"/>
                <a:cs typeface="Times New Roman" panose="02020603050405020304" pitchFamily="18" charset="0"/>
              </a:rPr>
              <a:t>Stawki podatku u źródła od opłat za usługi techniczne w bilateralnych umowach podatkowych zawartych przez Polskę  </a:t>
            </a:r>
            <a:endParaRPr lang="pl-PL" sz="4800" dirty="0">
              <a:latin typeface="+mn-lt"/>
            </a:endParaRPr>
          </a:p>
        </p:txBody>
      </p:sp>
      <p:pic>
        <p:nvPicPr>
          <p:cNvPr id="5" name="Grafika 4">
            <a:extLst>
              <a:ext uri="{FF2B5EF4-FFF2-40B4-BE49-F238E27FC236}">
                <a16:creationId xmlns:a16="http://schemas.microsoft.com/office/drawing/2014/main" id="{BC8CE9F1-48DA-C509-3F9B-1D1B3957EC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31426" y="612542"/>
            <a:ext cx="764192" cy="796033"/>
          </a:xfrm>
          <a:prstGeom prst="rect">
            <a:avLst/>
          </a:prstGeom>
        </p:spPr>
      </p:pic>
      <p:graphicFrame>
        <p:nvGraphicFramePr>
          <p:cNvPr id="3" name="Symbol zastępczy zawartości 2">
            <a:extLst>
              <a:ext uri="{FF2B5EF4-FFF2-40B4-BE49-F238E27FC236}">
                <a16:creationId xmlns:a16="http://schemas.microsoft.com/office/drawing/2014/main" id="{0EB19943-CEEC-7202-CFB0-4702D10BAE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0900301"/>
              </p:ext>
            </p:extLst>
          </p:nvPr>
        </p:nvGraphicFramePr>
        <p:xfrm>
          <a:off x="781050" y="1598040"/>
          <a:ext cx="10515600" cy="46474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3361">
                  <a:extLst>
                    <a:ext uri="{9D8B030D-6E8A-4147-A177-3AD203B41FA5}">
                      <a16:colId xmlns:a16="http://schemas.microsoft.com/office/drawing/2014/main" val="3227210236"/>
                    </a:ext>
                  </a:extLst>
                </a:gridCol>
                <a:gridCol w="4339311">
                  <a:extLst>
                    <a:ext uri="{9D8B030D-6E8A-4147-A177-3AD203B41FA5}">
                      <a16:colId xmlns:a16="http://schemas.microsoft.com/office/drawing/2014/main" val="579320972"/>
                    </a:ext>
                  </a:extLst>
                </a:gridCol>
                <a:gridCol w="5582928">
                  <a:extLst>
                    <a:ext uri="{9D8B030D-6E8A-4147-A177-3AD203B41FA5}">
                      <a16:colId xmlns:a16="http://schemas.microsoft.com/office/drawing/2014/main" val="3564147932"/>
                    </a:ext>
                  </a:extLst>
                </a:gridCol>
              </a:tblGrid>
              <a:tr h="8835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Lp.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Bilateralna umowa podatkowa Polski z: 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Stawka podatku u źródła od opłat za usługi techniczne 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7222903"/>
                  </a:ext>
                </a:extLst>
              </a:tr>
              <a:tr h="41820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1.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Brazylia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10% kwoty brutto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3133469"/>
                  </a:ext>
                </a:extLst>
              </a:tr>
              <a:tr h="41820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2.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Etiopia 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10% kwoty brutto 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9718739"/>
                  </a:ext>
                </a:extLst>
              </a:tr>
              <a:tr h="41820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3.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Indie 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15% kwoty brutto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5773664"/>
                  </a:ext>
                </a:extLst>
              </a:tr>
              <a:tr h="41820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4.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Indonezja 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15% kwoty brutto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69121118"/>
                  </a:ext>
                </a:extLst>
              </a:tr>
              <a:tr h="41820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5.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Malezja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8% kwoty brutto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6570621"/>
                  </a:ext>
                </a:extLst>
              </a:tr>
              <a:tr h="41820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6.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Malta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5% kwoty brutto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7911170"/>
                  </a:ext>
                </a:extLst>
              </a:tr>
              <a:tr h="41820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7.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Sri Lanka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10% kwoty brutto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644570"/>
                  </a:ext>
                </a:extLst>
              </a:tr>
              <a:tr h="41820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8.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Urugwaj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10% kwoty brutto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97273301"/>
                  </a:ext>
                </a:extLst>
              </a:tr>
              <a:tr h="41820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9.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>
                          <a:effectLst/>
                        </a:rPr>
                        <a:t>Wietnam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l-PL" sz="1000" dirty="0">
                          <a:effectLst/>
                        </a:rPr>
                        <a:t>15% kwoty brutto</a:t>
                      </a:r>
                      <a:endParaRPr lang="pl-PL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45875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6198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B07300-A51D-6109-5426-45667BC058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B16DEB7-9AA0-BF06-B36D-F1CBF2A21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452" y="272476"/>
            <a:ext cx="10515600" cy="1325563"/>
          </a:xfrm>
        </p:spPr>
        <p:txBody>
          <a:bodyPr>
            <a:noAutofit/>
          </a:bodyPr>
          <a:lstStyle/>
          <a:p>
            <a:pPr algn="just"/>
            <a:r>
              <a:rPr lang="pl-PL" sz="2400" b="1" kern="1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Definicja opłat za usługi techniczne  - art. 12A ust. 3 MK ONZ </a:t>
            </a:r>
            <a:endParaRPr lang="pl-PL" sz="2400" b="1" dirty="0">
              <a:latin typeface="+mn-lt"/>
            </a:endParaRPr>
          </a:p>
        </p:txBody>
      </p:sp>
      <p:pic>
        <p:nvPicPr>
          <p:cNvPr id="5" name="Grafika 4">
            <a:extLst>
              <a:ext uri="{FF2B5EF4-FFF2-40B4-BE49-F238E27FC236}">
                <a16:creationId xmlns:a16="http://schemas.microsoft.com/office/drawing/2014/main" id="{D85F03CC-6344-C918-9D73-92A32DD7F6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31426" y="612542"/>
            <a:ext cx="764192" cy="796033"/>
          </a:xfrm>
          <a:prstGeom prst="rect">
            <a:avLst/>
          </a:prstGeom>
        </p:spPr>
      </p:pic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DC4A4AB0-9771-D270-1430-B766B08C10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pl-PL" dirty="0">
                <a:effectLst/>
                <a:ea typeface="Times New Roman" panose="02020603050405020304" pitchFamily="18" charset="0"/>
              </a:rPr>
              <a:t>Określenie „</a:t>
            </a:r>
            <a:r>
              <a:rPr lang="pl-PL" b="1" dirty="0">
                <a:effectLst/>
                <a:ea typeface="Times New Roman" panose="02020603050405020304" pitchFamily="18" charset="0"/>
              </a:rPr>
              <a:t>opłaty za usługi techniczne</a:t>
            </a:r>
            <a:r>
              <a:rPr lang="pl-PL" dirty="0">
                <a:effectLst/>
                <a:ea typeface="Times New Roman" panose="02020603050405020304" pitchFamily="18" charset="0"/>
              </a:rPr>
              <a:t>”, użyte w tym artykule, oznacza wszelkiego rodzaju płatności będące wynagrodzeniem za </a:t>
            </a:r>
            <a:r>
              <a:rPr lang="pl-PL" b="1" dirty="0">
                <a:effectLst/>
                <a:ea typeface="Times New Roman" panose="02020603050405020304" pitchFamily="18" charset="0"/>
              </a:rPr>
              <a:t>usługi menadżerskie, techniczne lub doradcze</a:t>
            </a:r>
            <a:r>
              <a:rPr lang="pl-PL" dirty="0">
                <a:effectLst/>
                <a:ea typeface="Times New Roman" panose="02020603050405020304" pitchFamily="18" charset="0"/>
              </a:rPr>
              <a:t>, z </a:t>
            </a:r>
            <a:r>
              <a:rPr lang="pl-PL" b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wyjątkiem </a:t>
            </a:r>
            <a:r>
              <a:rPr lang="pl-PL" b="1" dirty="0">
                <a:effectLst/>
                <a:ea typeface="Times New Roman" panose="02020603050405020304" pitchFamily="18" charset="0"/>
              </a:rPr>
              <a:t>płatności dokonywanych</a:t>
            </a:r>
            <a:r>
              <a:rPr lang="pl-PL" dirty="0">
                <a:effectLst/>
                <a:ea typeface="Times New Roman" panose="02020603050405020304" pitchFamily="18" charset="0"/>
              </a:rPr>
              <a:t>: </a:t>
            </a:r>
          </a:p>
          <a:p>
            <a:pPr marL="342900" indent="-342900" algn="just">
              <a:buAutoNum type="arabicParenR"/>
            </a:pPr>
            <a:r>
              <a:rPr lang="pl-PL" dirty="0">
                <a:effectLst/>
                <a:ea typeface="Times New Roman" panose="02020603050405020304" pitchFamily="18" charset="0"/>
              </a:rPr>
              <a:t>na rzecz pracownika, osoby wypłacającej te należności,</a:t>
            </a:r>
          </a:p>
          <a:p>
            <a:pPr marL="342900" indent="-342900" algn="just">
              <a:buAutoNum type="arabicParenR"/>
            </a:pPr>
            <a:r>
              <a:rPr lang="pl-PL" dirty="0">
                <a:effectLst/>
                <a:ea typeface="Times New Roman" panose="02020603050405020304" pitchFamily="18" charset="0"/>
              </a:rPr>
              <a:t> za nauczanie w instytucji oświatowej lub za nauczanie przez instytucję oświatową lub </a:t>
            </a:r>
          </a:p>
          <a:p>
            <a:pPr marL="342900" indent="-342900" algn="just">
              <a:buAutoNum type="arabicParenR"/>
            </a:pPr>
            <a:r>
              <a:rPr lang="pl-PL" dirty="0">
                <a:effectLst/>
                <a:ea typeface="Times New Roman" panose="02020603050405020304" pitchFamily="18" charset="0"/>
              </a:rPr>
              <a:t>przez osobę fizyczną za usługi na użytek własny tej osoby.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92914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ACC9CB-220D-E03B-2E1D-9078436178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47D2BFE-CDC3-037A-D934-214F2D8F4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452" y="272476"/>
            <a:ext cx="10515600" cy="1325563"/>
          </a:xfrm>
        </p:spPr>
        <p:txBody>
          <a:bodyPr>
            <a:noAutofit/>
          </a:bodyPr>
          <a:lstStyle/>
          <a:p>
            <a:pPr algn="just"/>
            <a:r>
              <a:rPr lang="pl-PL" sz="2400" b="1" dirty="0">
                <a:latin typeface="+mn-lt"/>
              </a:rPr>
              <a:t>Dochody z tytułu zautomatyzowanych usług cyfrowych – art. 12B MK ONZ – czy potrzebujemy odrębnej normy dystrybutywnej w UPO?  </a:t>
            </a:r>
          </a:p>
        </p:txBody>
      </p:sp>
      <p:pic>
        <p:nvPicPr>
          <p:cNvPr id="5" name="Grafika 4">
            <a:extLst>
              <a:ext uri="{FF2B5EF4-FFF2-40B4-BE49-F238E27FC236}">
                <a16:creationId xmlns:a16="http://schemas.microsoft.com/office/drawing/2014/main" id="{AF86E523-41BB-7DAD-ECCE-3AE050894E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31426" y="612542"/>
            <a:ext cx="764192" cy="796033"/>
          </a:xfrm>
          <a:prstGeom prst="rect">
            <a:avLst/>
          </a:prstGeom>
        </p:spPr>
      </p:pic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3180FF1-E46C-9808-5F53-09EBB8350C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pl-PL" sz="2400" kern="100" dirty="0">
                <a:effectLst/>
                <a:ea typeface="Calibri" panose="020F0502020204030204" pitchFamily="34" charset="0"/>
              </a:rPr>
              <a:t>Struktura art. 12B MK ONZ przypomina </a:t>
            </a:r>
            <a:r>
              <a:rPr lang="pl-PL" sz="2400" kern="100" dirty="0">
                <a:ea typeface="Calibri" panose="020F0502020204030204" pitchFamily="34" charset="0"/>
              </a:rPr>
              <a:t>konstrukcję </a:t>
            </a:r>
            <a:r>
              <a:rPr lang="pl-PL" sz="2400" kern="100" dirty="0">
                <a:effectLst/>
                <a:ea typeface="Calibri" panose="020F0502020204030204" pitchFamily="34" charset="0"/>
              </a:rPr>
              <a:t>art. 12A  MK ONZ (opłaty za usługi techniczne) .</a:t>
            </a:r>
          </a:p>
          <a:p>
            <a:pPr algn="just"/>
            <a:r>
              <a:rPr lang="pl-PL" sz="2400" kern="100" dirty="0">
                <a:ea typeface="Calibri" panose="020F0502020204030204" pitchFamily="34" charset="0"/>
              </a:rPr>
              <a:t>Art. 12B ust. 1 i 2 – alokują prawo do opodatkowania ww. dochodu obu Umawiającym się Państwom: państwu rezydencji oraz państwu źródła – z zastrzeżeniem, że podatek u źródła nie może przekroczyć …% kwoty brutto przychodu z tego tytułu (brak rekomendacji co do wysokości maksymalnej stawki podatku u źródła). Uwaga: państwo źródła może na żądanie rzeczywistego beneficjenta przychodu z tytułu takich usług opodatkować nie przychód, ale dochód z </a:t>
            </a:r>
            <a:r>
              <a:rPr lang="pl-PL" sz="2400" dirty="0">
                <a:effectLst/>
                <a:ea typeface="Times New Roman" panose="02020603050405020304" pitchFamily="18" charset="0"/>
              </a:rPr>
              <a:t>tzw. kwalifikowanych zysków z tego tytułu (</a:t>
            </a:r>
            <a:r>
              <a:rPr lang="pl-PL" sz="2400" i="1" dirty="0" err="1">
                <a:effectLst/>
                <a:ea typeface="Times New Roman" panose="02020603050405020304" pitchFamily="18" charset="0"/>
              </a:rPr>
              <a:t>qualified</a:t>
            </a:r>
            <a:r>
              <a:rPr lang="pl-PL" sz="2400" i="1" dirty="0">
                <a:effectLst/>
                <a:ea typeface="Times New Roman" panose="02020603050405020304" pitchFamily="18" charset="0"/>
              </a:rPr>
              <a:t> </a:t>
            </a:r>
            <a:r>
              <a:rPr lang="pl-PL" sz="2400" i="1" dirty="0" err="1">
                <a:effectLst/>
                <a:ea typeface="Times New Roman" panose="02020603050405020304" pitchFamily="18" charset="0"/>
              </a:rPr>
              <a:t>profits</a:t>
            </a:r>
            <a:r>
              <a:rPr lang="pl-PL" sz="2400" i="1" dirty="0">
                <a:effectLst/>
                <a:ea typeface="Times New Roman" panose="02020603050405020304" pitchFamily="18" charset="0"/>
              </a:rPr>
              <a:t> from </a:t>
            </a:r>
            <a:r>
              <a:rPr lang="pl-PL" sz="2400" i="1" dirty="0" err="1">
                <a:effectLst/>
                <a:ea typeface="Times New Roman" panose="02020603050405020304" pitchFamily="18" charset="0"/>
              </a:rPr>
              <a:t>automated</a:t>
            </a:r>
            <a:r>
              <a:rPr lang="pl-PL" sz="2400" i="1" dirty="0">
                <a:effectLst/>
                <a:ea typeface="Times New Roman" panose="02020603050405020304" pitchFamily="18" charset="0"/>
              </a:rPr>
              <a:t> digital services</a:t>
            </a:r>
            <a:r>
              <a:rPr lang="pl-PL" sz="2400" dirty="0">
                <a:effectLst/>
                <a:ea typeface="Times New Roman" panose="02020603050405020304" pitchFamily="18" charset="0"/>
              </a:rPr>
              <a:t>)</a:t>
            </a:r>
            <a:r>
              <a:rPr lang="pl-PL" sz="2400" dirty="0">
                <a:effectLst/>
              </a:rPr>
              <a:t>  - opcja dopuszczona przez art. 12B ust.  3 i 4 MK ONZ. </a:t>
            </a:r>
            <a:endParaRPr lang="pl-PL" sz="2400" kern="100" dirty="0">
              <a:ea typeface="Calibri" panose="020F0502020204030204" pitchFamily="34" charset="0"/>
            </a:endParaRPr>
          </a:p>
          <a:p>
            <a:pPr algn="just"/>
            <a:r>
              <a:rPr lang="pl-PL" sz="2400" kern="100" dirty="0">
                <a:effectLst/>
                <a:ea typeface="Calibri" panose="020F0502020204030204" pitchFamily="34" charset="0"/>
              </a:rPr>
              <a:t>Art. 12B ust </a:t>
            </a:r>
            <a:r>
              <a:rPr lang="pl-PL" sz="2400" kern="100" dirty="0">
                <a:ea typeface="Calibri" panose="020F0502020204030204" pitchFamily="34" charset="0"/>
              </a:rPr>
              <a:t>5 i 6</a:t>
            </a:r>
            <a:r>
              <a:rPr lang="pl-PL" sz="2400" kern="100" dirty="0">
                <a:effectLst/>
                <a:ea typeface="Calibri" panose="020F0502020204030204" pitchFamily="34" charset="0"/>
              </a:rPr>
              <a:t> zawiera definicję dochodu z tytułu zautomatyzowanych usług cyfrowych: </a:t>
            </a:r>
          </a:p>
        </p:txBody>
      </p:sp>
    </p:spTree>
    <p:extLst>
      <p:ext uri="{BB962C8B-B14F-4D97-AF65-F5344CB8AC3E}">
        <p14:creationId xmlns:p14="http://schemas.microsoft.com/office/powerpoint/2010/main" val="2410813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FD19C7-AB56-0FAE-8312-20E349B22E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A9B3B1-11BF-AA71-473B-234CE9F8D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452" y="272476"/>
            <a:ext cx="10515600" cy="1325563"/>
          </a:xfrm>
        </p:spPr>
        <p:txBody>
          <a:bodyPr>
            <a:noAutofit/>
          </a:bodyPr>
          <a:lstStyle/>
          <a:p>
            <a:pPr algn="just"/>
            <a:r>
              <a:rPr lang="pl-PL" sz="2400" b="1" kern="1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Pojęcie dochodu (przychodu) z tytułu zautomatyzowanych usług cyfrowych – art. 12B ust. 5 i 6 MK ONZ  </a:t>
            </a:r>
            <a:endParaRPr lang="pl-PL" sz="2400" b="1" dirty="0">
              <a:latin typeface="+mn-lt"/>
            </a:endParaRPr>
          </a:p>
        </p:txBody>
      </p:sp>
      <p:pic>
        <p:nvPicPr>
          <p:cNvPr id="5" name="Grafika 4">
            <a:extLst>
              <a:ext uri="{FF2B5EF4-FFF2-40B4-BE49-F238E27FC236}">
                <a16:creationId xmlns:a16="http://schemas.microsoft.com/office/drawing/2014/main" id="{64D5681C-E5A2-5FAF-4C32-00EA7BC94C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31426" y="612542"/>
            <a:ext cx="764192" cy="796033"/>
          </a:xfrm>
          <a:prstGeom prst="rect">
            <a:avLst/>
          </a:prstGeom>
        </p:spPr>
      </p:pic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5BEC5CB-336E-2B9F-59B0-1CCDF1EBC2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pl-PL" sz="2000" dirty="0">
                <a:effectLst/>
                <a:ea typeface="Times New Roman" panose="02020603050405020304" pitchFamily="18" charset="0"/>
              </a:rPr>
              <a:t>Są to wszelkie usługi świadczone przez Internet lub inną sieć elektroniczną, które wymagają minimalnego zaangażowania czynnika ludzkiego ze strony usługodawcy. </a:t>
            </a:r>
          </a:p>
          <a:p>
            <a:pPr algn="just">
              <a:lnSpc>
                <a:spcPct val="150000"/>
              </a:lnSpc>
            </a:pPr>
            <a:r>
              <a:rPr lang="pl-PL" sz="2000" dirty="0">
                <a:effectLst/>
                <a:ea typeface="Times New Roman" panose="02020603050405020304" pitchFamily="18" charset="0"/>
              </a:rPr>
              <a:t>W szczególności są to: usługi reklamy internetowej, dostarczanie danych użytkownika, usługi wyszukiwarek internetowych, usługi pośrednictwa platform internetowych, platformy mediów społecznościowych, usługi treści cyfrowych, hazard online, usługi przetwarzania danych w chmurze oraz ustandaryzowane usługi nauczania online.</a:t>
            </a:r>
          </a:p>
          <a:p>
            <a:pPr algn="just">
              <a:lnSpc>
                <a:spcPct val="150000"/>
              </a:lnSpc>
            </a:pPr>
            <a:r>
              <a:rPr lang="pl-PL" sz="2000" dirty="0">
                <a:ea typeface="Times New Roman" panose="02020603050405020304" pitchFamily="18" charset="0"/>
              </a:rPr>
              <a:t>Pozostałe ustępy art. 12B </a:t>
            </a:r>
            <a:r>
              <a:rPr lang="pl-PL" sz="2000" dirty="0">
                <a:effectLst/>
                <a:ea typeface="Times New Roman" panose="02020603050405020304" pitchFamily="18" charset="0"/>
              </a:rPr>
              <a:t> </a:t>
            </a:r>
            <a:r>
              <a:rPr lang="pl-PL" sz="2000" dirty="0">
                <a:ea typeface="Times New Roman" panose="02020603050405020304" pitchFamily="18" charset="0"/>
              </a:rPr>
              <a:t>regulują te same kwestie co ich odpowiedniki </a:t>
            </a:r>
            <a:r>
              <a:rPr lang="pl-PL" sz="2000" dirty="0">
                <a:effectLst/>
                <a:ea typeface="Times New Roman" panose="02020603050405020304" pitchFamily="18" charset="0"/>
              </a:rPr>
              <a:t>zawarte w art. 11 (odsetki), 12 (należności licencyjne) oraz 12A (opłaty za usługi </a:t>
            </a:r>
            <a:r>
              <a:rPr lang="pl-PL" sz="2000" dirty="0">
                <a:ea typeface="Times New Roman" panose="02020603050405020304" pitchFamily="18" charset="0"/>
              </a:rPr>
              <a:t>techniczne</a:t>
            </a:r>
            <a:r>
              <a:rPr lang="pl-PL" sz="2000" dirty="0">
                <a:effectLst/>
                <a:ea typeface="Times New Roman" panose="02020603050405020304" pitchFamily="18" charset="0"/>
              </a:rPr>
              <a:t>).  </a:t>
            </a:r>
          </a:p>
          <a:p>
            <a:pPr algn="just"/>
            <a:endParaRPr lang="pl-PL" sz="1600" kern="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709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2F6F840-C3BF-FBA4-180A-BDDA62179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910" y="222189"/>
            <a:ext cx="10515600" cy="1325563"/>
          </a:xfrm>
        </p:spPr>
        <p:txBody>
          <a:bodyPr/>
          <a:lstStyle/>
          <a:p>
            <a:br>
              <a:rPr lang="pl-PL" sz="1800" dirty="0">
                <a:effectLst/>
                <a:latin typeface="+mn-lt"/>
                <a:ea typeface="Times New Roman" panose="02020603050405020304" pitchFamily="18" charset="0"/>
              </a:rPr>
            </a:br>
            <a:endParaRPr lang="pl-PL" dirty="0">
              <a:latin typeface="+mn-lt"/>
            </a:endParaRPr>
          </a:p>
        </p:txBody>
      </p:sp>
      <p:pic>
        <p:nvPicPr>
          <p:cNvPr id="5" name="Grafika 4">
            <a:extLst>
              <a:ext uri="{FF2B5EF4-FFF2-40B4-BE49-F238E27FC236}">
                <a16:creationId xmlns:a16="http://schemas.microsoft.com/office/drawing/2014/main" id="{5F72C5A3-A2A1-4503-C5C5-0624B99E8E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6112" y="297242"/>
            <a:ext cx="764192" cy="796033"/>
          </a:xfrm>
          <a:prstGeom prst="rect">
            <a:avLst/>
          </a:prstGeom>
        </p:spPr>
      </p:pic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D19A151-522B-9651-B92D-3F81A4CFDF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sz="3200" dirty="0"/>
              <a:t>Dziękuję za uwagę! </a:t>
            </a:r>
          </a:p>
        </p:txBody>
      </p:sp>
    </p:spTree>
    <p:extLst>
      <p:ext uri="{BB962C8B-B14F-4D97-AF65-F5344CB8AC3E}">
        <p14:creationId xmlns:p14="http://schemas.microsoft.com/office/powerpoint/2010/main" val="383713157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873</Words>
  <Application>Microsoft Macintosh PowerPoint</Application>
  <PresentationFormat>Panoramiczny</PresentationFormat>
  <Paragraphs>82</Paragraphs>
  <Slides>9</Slides>
  <Notes>8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Times New Roman</vt:lpstr>
      <vt:lpstr>Motyw pakietu Office</vt:lpstr>
      <vt:lpstr>Prezentacja programu PowerPoint</vt:lpstr>
      <vt:lpstr>Plan wstąpienia </vt:lpstr>
      <vt:lpstr>Dochody z tytułu transgranicznych usług – problem kwalifikacji dochodu z tego tytułu w kontekście eliminacji podwójnego opodatkowania</vt:lpstr>
      <vt:lpstr>Art. 12A MK ONZ – eliminacja podwójnego opodatkowania opłat za usługi techniczne </vt:lpstr>
      <vt:lpstr>Stawki podatku u źródła od opłat za usługi techniczne w bilateralnych umowach podatkowych zawartych przez Polskę  </vt:lpstr>
      <vt:lpstr>Definicja opłat za usługi techniczne  - art. 12A ust. 3 MK ONZ </vt:lpstr>
      <vt:lpstr>Dochody z tytułu zautomatyzowanych usług cyfrowych – art. 12B MK ONZ – czy potrzebujemy odrębnej normy dystrybutywnej w UPO?  </vt:lpstr>
      <vt:lpstr>Pojęcie dochodu (przychodu) z tytułu zautomatyzowanych usług cyfrowych – art. 12B ust. 5 i 6 MK ONZ  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Aneta Nowak-Piechota</dc:creator>
  <cp:lastModifiedBy>Ziemowit Kukulski</cp:lastModifiedBy>
  <cp:revision>17</cp:revision>
  <dcterms:created xsi:type="dcterms:W3CDTF">2024-10-07T10:18:58Z</dcterms:created>
  <dcterms:modified xsi:type="dcterms:W3CDTF">2024-11-17T14:47:44Z</dcterms:modified>
</cp:coreProperties>
</file>