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9" r:id="rId4"/>
    <p:sldId id="264" r:id="rId5"/>
    <p:sldId id="265" r:id="rId6"/>
    <p:sldId id="266" r:id="rId7"/>
    <p:sldId id="270" r:id="rId8"/>
    <p:sldId id="267" r:id="rId9"/>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4513E7-DF27-49F1-A402-BA3BC37A0065}" v="1" dt="2024-11-11T11:33:16.5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1" d="100"/>
          <a:sy n="101" d="100"/>
        </p:scale>
        <p:origin x="99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a Litwińczuk" userId="7dd9e068f83dd2e9" providerId="LiveId" clId="{504513E7-DF27-49F1-A402-BA3BC37A0065}"/>
    <pc:docChg chg="undo custSel addSld delSld modSld">
      <pc:chgData name="Hanna Litwińczuk" userId="7dd9e068f83dd2e9" providerId="LiveId" clId="{504513E7-DF27-49F1-A402-BA3BC37A0065}" dt="2024-11-17T13:47:38.477" v="1878" actId="20577"/>
      <pc:docMkLst>
        <pc:docMk/>
      </pc:docMkLst>
      <pc:sldChg chg="modSp mod">
        <pc:chgData name="Hanna Litwińczuk" userId="7dd9e068f83dd2e9" providerId="LiveId" clId="{504513E7-DF27-49F1-A402-BA3BC37A0065}" dt="2024-11-11T13:08:04.931" v="1687" actId="790"/>
        <pc:sldMkLst>
          <pc:docMk/>
          <pc:sldMk cId="3686491306" sldId="256"/>
        </pc:sldMkLst>
        <pc:spChg chg="mod">
          <ac:chgData name="Hanna Litwińczuk" userId="7dd9e068f83dd2e9" providerId="LiveId" clId="{504513E7-DF27-49F1-A402-BA3BC37A0065}" dt="2024-11-11T13:08:04.931" v="1687" actId="790"/>
          <ac:spMkLst>
            <pc:docMk/>
            <pc:sldMk cId="3686491306" sldId="256"/>
            <ac:spMk id="3" creationId="{9455FB45-DC67-661D-D72F-2480D353498F}"/>
          </ac:spMkLst>
        </pc:spChg>
      </pc:sldChg>
      <pc:sldChg chg="del">
        <pc:chgData name="Hanna Litwińczuk" userId="7dd9e068f83dd2e9" providerId="LiveId" clId="{504513E7-DF27-49F1-A402-BA3BC37A0065}" dt="2024-11-11T10:53:35.993" v="0" actId="47"/>
        <pc:sldMkLst>
          <pc:docMk/>
          <pc:sldMk cId="2351744965" sldId="257"/>
        </pc:sldMkLst>
      </pc:sldChg>
      <pc:sldChg chg="del">
        <pc:chgData name="Hanna Litwińczuk" userId="7dd9e068f83dd2e9" providerId="LiveId" clId="{504513E7-DF27-49F1-A402-BA3BC37A0065}" dt="2024-11-11T10:53:38.617" v="1" actId="47"/>
        <pc:sldMkLst>
          <pc:docMk/>
          <pc:sldMk cId="990917832" sldId="258"/>
        </pc:sldMkLst>
      </pc:sldChg>
      <pc:sldChg chg="del">
        <pc:chgData name="Hanna Litwińczuk" userId="7dd9e068f83dd2e9" providerId="LiveId" clId="{504513E7-DF27-49F1-A402-BA3BC37A0065}" dt="2024-11-11T10:53:42.342" v="2" actId="47"/>
        <pc:sldMkLst>
          <pc:docMk/>
          <pc:sldMk cId="618151609" sldId="259"/>
        </pc:sldMkLst>
      </pc:sldChg>
      <pc:sldChg chg="del">
        <pc:chgData name="Hanna Litwińczuk" userId="7dd9e068f83dd2e9" providerId="LiveId" clId="{504513E7-DF27-49F1-A402-BA3BC37A0065}" dt="2024-11-11T10:53:43.207" v="3" actId="47"/>
        <pc:sldMkLst>
          <pc:docMk/>
          <pc:sldMk cId="2713756899" sldId="260"/>
        </pc:sldMkLst>
      </pc:sldChg>
      <pc:sldChg chg="del">
        <pc:chgData name="Hanna Litwińczuk" userId="7dd9e068f83dd2e9" providerId="LiveId" clId="{504513E7-DF27-49F1-A402-BA3BC37A0065}" dt="2024-11-11T11:53:53.632" v="777" actId="47"/>
        <pc:sldMkLst>
          <pc:docMk/>
          <pc:sldMk cId="1753189055" sldId="261"/>
        </pc:sldMkLst>
      </pc:sldChg>
      <pc:sldChg chg="del">
        <pc:chgData name="Hanna Litwińczuk" userId="7dd9e068f83dd2e9" providerId="LiveId" clId="{504513E7-DF27-49F1-A402-BA3BC37A0065}" dt="2024-11-11T10:53:44.197" v="4" actId="47"/>
        <pc:sldMkLst>
          <pc:docMk/>
          <pc:sldMk cId="2176053498" sldId="262"/>
        </pc:sldMkLst>
      </pc:sldChg>
      <pc:sldChg chg="del">
        <pc:chgData name="Hanna Litwińczuk" userId="7dd9e068f83dd2e9" providerId="LiveId" clId="{504513E7-DF27-49F1-A402-BA3BC37A0065}" dt="2024-11-11T10:53:45.236" v="5" actId="47"/>
        <pc:sldMkLst>
          <pc:docMk/>
          <pc:sldMk cId="1779661034" sldId="263"/>
        </pc:sldMkLst>
      </pc:sldChg>
      <pc:sldChg chg="modSp mod">
        <pc:chgData name="Hanna Litwińczuk" userId="7dd9e068f83dd2e9" providerId="LiveId" clId="{504513E7-DF27-49F1-A402-BA3BC37A0065}" dt="2024-11-11T11:38:59.343" v="704" actId="123"/>
        <pc:sldMkLst>
          <pc:docMk/>
          <pc:sldMk cId="3936919416" sldId="264"/>
        </pc:sldMkLst>
        <pc:spChg chg="mod">
          <ac:chgData name="Hanna Litwińczuk" userId="7dd9e068f83dd2e9" providerId="LiveId" clId="{504513E7-DF27-49F1-A402-BA3BC37A0065}" dt="2024-11-11T11:36:31.717" v="679" actId="20577"/>
          <ac:spMkLst>
            <pc:docMk/>
            <pc:sldMk cId="3936919416" sldId="264"/>
            <ac:spMk id="2" creationId="{2EEB043B-7A32-5DF4-FB63-22567D8499CB}"/>
          </ac:spMkLst>
        </pc:spChg>
        <pc:spChg chg="mod">
          <ac:chgData name="Hanna Litwińczuk" userId="7dd9e068f83dd2e9" providerId="LiveId" clId="{504513E7-DF27-49F1-A402-BA3BC37A0065}" dt="2024-11-11T11:38:59.343" v="704" actId="123"/>
          <ac:spMkLst>
            <pc:docMk/>
            <pc:sldMk cId="3936919416" sldId="264"/>
            <ac:spMk id="3" creationId="{56529C81-548A-99E8-6C10-D5332A50AC54}"/>
          </ac:spMkLst>
        </pc:spChg>
      </pc:sldChg>
      <pc:sldChg chg="modSp mod">
        <pc:chgData name="Hanna Litwińczuk" userId="7dd9e068f83dd2e9" providerId="LiveId" clId="{504513E7-DF27-49F1-A402-BA3BC37A0065}" dt="2024-11-11T11:39:17.134" v="706" actId="123"/>
        <pc:sldMkLst>
          <pc:docMk/>
          <pc:sldMk cId="3656455874" sldId="265"/>
        </pc:sldMkLst>
        <pc:spChg chg="mod">
          <ac:chgData name="Hanna Litwińczuk" userId="7dd9e068f83dd2e9" providerId="LiveId" clId="{504513E7-DF27-49F1-A402-BA3BC37A0065}" dt="2024-11-11T11:38:17.284" v="697" actId="20577"/>
          <ac:spMkLst>
            <pc:docMk/>
            <pc:sldMk cId="3656455874" sldId="265"/>
            <ac:spMk id="2" creationId="{3E054C2C-7681-1877-3449-A2AB10E51923}"/>
          </ac:spMkLst>
        </pc:spChg>
        <pc:spChg chg="mod">
          <ac:chgData name="Hanna Litwińczuk" userId="7dd9e068f83dd2e9" providerId="LiveId" clId="{504513E7-DF27-49F1-A402-BA3BC37A0065}" dt="2024-11-11T11:39:17.134" v="706" actId="123"/>
          <ac:spMkLst>
            <pc:docMk/>
            <pc:sldMk cId="3656455874" sldId="265"/>
            <ac:spMk id="3" creationId="{7FD1A16B-489C-0612-0220-365449CE694D}"/>
          </ac:spMkLst>
        </pc:spChg>
      </pc:sldChg>
      <pc:sldChg chg="modSp mod">
        <pc:chgData name="Hanna Litwińczuk" userId="7dd9e068f83dd2e9" providerId="LiveId" clId="{504513E7-DF27-49F1-A402-BA3BC37A0065}" dt="2024-11-11T12:57:53.910" v="1428" actId="6549"/>
        <pc:sldMkLst>
          <pc:docMk/>
          <pc:sldMk cId="2140144607" sldId="266"/>
        </pc:sldMkLst>
        <pc:spChg chg="mod">
          <ac:chgData name="Hanna Litwińczuk" userId="7dd9e068f83dd2e9" providerId="LiveId" clId="{504513E7-DF27-49F1-A402-BA3BC37A0065}" dt="2024-11-11T12:20:12.887" v="1009" actId="5793"/>
          <ac:spMkLst>
            <pc:docMk/>
            <pc:sldMk cId="2140144607" sldId="266"/>
            <ac:spMk id="2" creationId="{25741827-3518-7028-904F-4D9545EECD22}"/>
          </ac:spMkLst>
        </pc:spChg>
        <pc:spChg chg="mod">
          <ac:chgData name="Hanna Litwińczuk" userId="7dd9e068f83dd2e9" providerId="LiveId" clId="{504513E7-DF27-49F1-A402-BA3BC37A0065}" dt="2024-11-11T12:57:53.910" v="1428" actId="6549"/>
          <ac:spMkLst>
            <pc:docMk/>
            <pc:sldMk cId="2140144607" sldId="266"/>
            <ac:spMk id="3" creationId="{5CDDEAE8-3FDC-E5B2-F620-5C7FE30F0267}"/>
          </ac:spMkLst>
        </pc:spChg>
      </pc:sldChg>
      <pc:sldChg chg="modSp mod">
        <pc:chgData name="Hanna Litwińczuk" userId="7dd9e068f83dd2e9" providerId="LiveId" clId="{504513E7-DF27-49F1-A402-BA3BC37A0065}" dt="2024-11-11T13:17:01.431" v="1692" actId="20577"/>
        <pc:sldMkLst>
          <pc:docMk/>
          <pc:sldMk cId="2872480712" sldId="267"/>
        </pc:sldMkLst>
        <pc:spChg chg="mod">
          <ac:chgData name="Hanna Litwińczuk" userId="7dd9e068f83dd2e9" providerId="LiveId" clId="{504513E7-DF27-49F1-A402-BA3BC37A0065}" dt="2024-11-11T13:10:37.354" v="1688" actId="790"/>
          <ac:spMkLst>
            <pc:docMk/>
            <pc:sldMk cId="2872480712" sldId="267"/>
            <ac:spMk id="2" creationId="{1D6C0132-E5F6-7EED-A436-4DB48D203A73}"/>
          </ac:spMkLst>
        </pc:spChg>
        <pc:spChg chg="mod">
          <ac:chgData name="Hanna Litwińczuk" userId="7dd9e068f83dd2e9" providerId="LiveId" clId="{504513E7-DF27-49F1-A402-BA3BC37A0065}" dt="2024-11-11T13:17:01.431" v="1692" actId="20577"/>
          <ac:spMkLst>
            <pc:docMk/>
            <pc:sldMk cId="2872480712" sldId="267"/>
            <ac:spMk id="3" creationId="{97510DBC-9962-1784-84D5-71B3F1B181B7}"/>
          </ac:spMkLst>
        </pc:spChg>
      </pc:sldChg>
      <pc:sldChg chg="modSp new mod">
        <pc:chgData name="Hanna Litwińczuk" userId="7dd9e068f83dd2e9" providerId="LiveId" clId="{504513E7-DF27-49F1-A402-BA3BC37A0065}" dt="2024-11-17T13:47:38.477" v="1878" actId="20577"/>
        <pc:sldMkLst>
          <pc:docMk/>
          <pc:sldMk cId="399838031" sldId="268"/>
        </pc:sldMkLst>
        <pc:spChg chg="mod">
          <ac:chgData name="Hanna Litwińczuk" userId="7dd9e068f83dd2e9" providerId="LiveId" clId="{504513E7-DF27-49F1-A402-BA3BC37A0065}" dt="2024-11-11T11:35:06.262" v="664" actId="790"/>
          <ac:spMkLst>
            <pc:docMk/>
            <pc:sldMk cId="399838031" sldId="268"/>
            <ac:spMk id="2" creationId="{367DED19-FAAF-438B-FCFB-9438456B0EA7}"/>
          </ac:spMkLst>
        </pc:spChg>
        <pc:spChg chg="mod">
          <ac:chgData name="Hanna Litwińczuk" userId="7dd9e068f83dd2e9" providerId="LiveId" clId="{504513E7-DF27-49F1-A402-BA3BC37A0065}" dt="2024-11-17T13:47:38.477" v="1878" actId="20577"/>
          <ac:spMkLst>
            <pc:docMk/>
            <pc:sldMk cId="399838031" sldId="268"/>
            <ac:spMk id="3" creationId="{7DBADB4F-67E3-DDBB-F8EB-E6FE831945F5}"/>
          </ac:spMkLst>
        </pc:spChg>
      </pc:sldChg>
      <pc:sldChg chg="modSp new mod">
        <pc:chgData name="Hanna Litwińczuk" userId="7dd9e068f83dd2e9" providerId="LiveId" clId="{504513E7-DF27-49F1-A402-BA3BC37A0065}" dt="2024-11-17T13:21:17.517" v="1745" actId="20577"/>
        <pc:sldMkLst>
          <pc:docMk/>
          <pc:sldMk cId="3256048536" sldId="269"/>
        </pc:sldMkLst>
        <pc:spChg chg="mod">
          <ac:chgData name="Hanna Litwińczuk" userId="7dd9e068f83dd2e9" providerId="LiveId" clId="{504513E7-DF27-49F1-A402-BA3BC37A0065}" dt="2024-11-11T11:35:44.496" v="668"/>
          <ac:spMkLst>
            <pc:docMk/>
            <pc:sldMk cId="3256048536" sldId="269"/>
            <ac:spMk id="2" creationId="{A578F7C6-8942-079B-927D-5A37213572A7}"/>
          </ac:spMkLst>
        </pc:spChg>
        <pc:spChg chg="mod">
          <ac:chgData name="Hanna Litwińczuk" userId="7dd9e068f83dd2e9" providerId="LiveId" clId="{504513E7-DF27-49F1-A402-BA3BC37A0065}" dt="2024-11-17T13:21:17.517" v="1745" actId="20577"/>
          <ac:spMkLst>
            <pc:docMk/>
            <pc:sldMk cId="3256048536" sldId="269"/>
            <ac:spMk id="3" creationId="{2147E719-8376-580F-01C5-37085FDF643A}"/>
          </ac:spMkLst>
        </pc:spChg>
      </pc:sldChg>
      <pc:sldChg chg="modSp new mod">
        <pc:chgData name="Hanna Litwińczuk" userId="7dd9e068f83dd2e9" providerId="LiveId" clId="{504513E7-DF27-49F1-A402-BA3BC37A0065}" dt="2024-11-11T13:07:33.924" v="1685"/>
        <pc:sldMkLst>
          <pc:docMk/>
          <pc:sldMk cId="523944192" sldId="270"/>
        </pc:sldMkLst>
        <pc:spChg chg="mod">
          <ac:chgData name="Hanna Litwińczuk" userId="7dd9e068f83dd2e9" providerId="LiveId" clId="{504513E7-DF27-49F1-A402-BA3BC37A0065}" dt="2024-11-11T13:07:33.924" v="1685"/>
          <ac:spMkLst>
            <pc:docMk/>
            <pc:sldMk cId="523944192" sldId="270"/>
            <ac:spMk id="2" creationId="{C5FB7A13-C65E-B4EF-A930-F3B30217D110}"/>
          </ac:spMkLst>
        </pc:spChg>
        <pc:spChg chg="mod">
          <ac:chgData name="Hanna Litwińczuk" userId="7dd9e068f83dd2e9" providerId="LiveId" clId="{504513E7-DF27-49F1-A402-BA3BC37A0065}" dt="2024-11-11T13:07:12.889" v="1684" actId="20577"/>
          <ac:spMkLst>
            <pc:docMk/>
            <pc:sldMk cId="523944192" sldId="270"/>
            <ac:spMk id="3" creationId="{DFD6C7CA-B0BB-FEA8-2B4F-E8D29AF4AF32}"/>
          </ac:spMkLst>
        </pc:spChg>
      </pc:sldChg>
      <pc:sldChg chg="modSp new del mod">
        <pc:chgData name="Hanna Litwińczuk" userId="7dd9e068f83dd2e9" providerId="LiveId" clId="{504513E7-DF27-49F1-A402-BA3BC37A0065}" dt="2024-11-11T22:09:19.918" v="1716" actId="47"/>
        <pc:sldMkLst>
          <pc:docMk/>
          <pc:sldMk cId="1076053826" sldId="271"/>
        </pc:sldMkLst>
        <pc:spChg chg="mod">
          <ac:chgData name="Hanna Litwińczuk" userId="7dd9e068f83dd2e9" providerId="LiveId" clId="{504513E7-DF27-49F1-A402-BA3BC37A0065}" dt="2024-11-11T22:09:15.482" v="1715" actId="20577"/>
          <ac:spMkLst>
            <pc:docMk/>
            <pc:sldMk cId="1076053826" sldId="271"/>
            <ac:spMk id="2" creationId="{8DAE7F96-3F84-1A40-C53F-907C808D69E9}"/>
          </ac:spMkLst>
        </pc:spChg>
      </pc:sldChg>
      <pc:sldChg chg="new del">
        <pc:chgData name="Hanna Litwińczuk" userId="7dd9e068f83dd2e9" providerId="LiveId" clId="{504513E7-DF27-49F1-A402-BA3BC37A0065}" dt="2024-11-11T22:08:44.753" v="1696" actId="47"/>
        <pc:sldMkLst>
          <pc:docMk/>
          <pc:sldMk cId="1546676629" sldId="271"/>
        </pc:sldMkLst>
      </pc:sldChg>
      <pc:sldChg chg="new del">
        <pc:chgData name="Hanna Litwińczuk" userId="7dd9e068f83dd2e9" providerId="LiveId" clId="{504513E7-DF27-49F1-A402-BA3BC37A0065}" dt="2024-11-11T22:08:34.366" v="1694" actId="47"/>
        <pc:sldMkLst>
          <pc:docMk/>
          <pc:sldMk cId="1755919452" sldId="27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924A64D-9B6E-9595-29C5-5668A45310E4}"/>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F08886A5-ED4B-1729-195C-3484F7F4EF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7301A679-EB13-7DC9-707A-4282D2C7CF2E}"/>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5" name="Symbol zastępczy stopki 4">
            <a:extLst>
              <a:ext uri="{FF2B5EF4-FFF2-40B4-BE49-F238E27FC236}">
                <a16:creationId xmlns:a16="http://schemas.microsoft.com/office/drawing/2014/main" id="{1A6C5A11-0A28-FC87-548D-04D14252316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EB75A4DC-E28C-4FD3-C11A-1B8E0A82E2F5}"/>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1904655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14F577D-C9A8-3271-4C6D-CE74329BA9F2}"/>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2C3A2F5-0D37-DFD2-016B-13DEF6A780DF}"/>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BBF8C2C7-46E9-7850-F7F7-970D006D4001}"/>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5" name="Symbol zastępczy stopki 4">
            <a:extLst>
              <a:ext uri="{FF2B5EF4-FFF2-40B4-BE49-F238E27FC236}">
                <a16:creationId xmlns:a16="http://schemas.microsoft.com/office/drawing/2014/main" id="{075CAF85-B514-8C8B-AD24-6297CE35A46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4DAD7782-7514-4719-B6FF-3A1C9C7285B1}"/>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633175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533408E8-5707-31D0-FCDE-3AB525991074}"/>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6A51BC63-E17F-3ED4-53CD-BB109737D307}"/>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0D20052F-986D-7324-01E2-5A08AEBBD229}"/>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5" name="Symbol zastępczy stopki 4">
            <a:extLst>
              <a:ext uri="{FF2B5EF4-FFF2-40B4-BE49-F238E27FC236}">
                <a16:creationId xmlns:a16="http://schemas.microsoft.com/office/drawing/2014/main" id="{27B02201-897C-B067-6AE8-D11D7EF2DD16}"/>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C31C738-77E2-17B0-E760-D10D7456912B}"/>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3388312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7BDFFD7-D5B0-6804-C835-AFD7DFF2E20A}"/>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73358C32-F848-CED9-D46C-58743B85BC3B}"/>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08C0B317-972D-9D1F-F3D4-DDC5B66158AE}"/>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5" name="Symbol zastępczy stopki 4">
            <a:extLst>
              <a:ext uri="{FF2B5EF4-FFF2-40B4-BE49-F238E27FC236}">
                <a16:creationId xmlns:a16="http://schemas.microsoft.com/office/drawing/2014/main" id="{E3C6F821-643A-4A71-98EC-F1727780F05E}"/>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8B011DB4-85A1-A07D-C29B-4117B8EBB313}"/>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183636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B551C2C-FC80-9EE2-A7B6-6A6A8AE8BCF2}"/>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97BD0C0D-18C7-FD03-E23E-91E2332BB5B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4FE1313C-B797-CD73-BBD5-79FAC64A96B2}"/>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5" name="Symbol zastępczy stopki 4">
            <a:extLst>
              <a:ext uri="{FF2B5EF4-FFF2-40B4-BE49-F238E27FC236}">
                <a16:creationId xmlns:a16="http://schemas.microsoft.com/office/drawing/2014/main" id="{4C489D6F-D56C-F680-BA13-852A71F6B7BF}"/>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223F790B-0FBE-0504-6DCD-282B3C188871}"/>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242653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960824F-56A3-6E7E-EEBF-21259B5D7F16}"/>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F5E5A00F-716F-8A32-B03F-26A545B4FC7E}"/>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68311A61-0FE6-D8A9-C1CB-26E672FA6FC7}"/>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B8280539-5AF5-9F99-FC25-7329B0284F23}"/>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6" name="Symbol zastępczy stopki 5">
            <a:extLst>
              <a:ext uri="{FF2B5EF4-FFF2-40B4-BE49-F238E27FC236}">
                <a16:creationId xmlns:a16="http://schemas.microsoft.com/office/drawing/2014/main" id="{C134006F-B8A8-6B66-84B9-A7EB165D0FB5}"/>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90B595FC-C8A9-E97E-678F-3DAED8339C54}"/>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2567795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26FDE22-0CD5-ACB8-3266-542518F56033}"/>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18AE5D2E-8DFF-34F6-5DF1-8F63E05766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09EFCD14-3E2E-6584-34AB-007FCA08B5E6}"/>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6D9F79A0-39C7-059B-DD0C-A64F59295E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262CD08C-028D-59FF-C22E-8FFE0DF873F9}"/>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3B923638-F713-D3E9-8165-E88A69BC993C}"/>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8" name="Symbol zastępczy stopki 7">
            <a:extLst>
              <a:ext uri="{FF2B5EF4-FFF2-40B4-BE49-F238E27FC236}">
                <a16:creationId xmlns:a16="http://schemas.microsoft.com/office/drawing/2014/main" id="{6D23C09F-DAD2-0453-C676-A4D6DD979A63}"/>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11C967A5-FBE1-08DA-1A2E-A97C1518AADE}"/>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1755060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B9FEAA5-8156-FCC0-514D-F5EF3F1FB001}"/>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B8718A20-7CE5-FD94-9198-D46CC1B69E56}"/>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4" name="Symbol zastępczy stopki 3">
            <a:extLst>
              <a:ext uri="{FF2B5EF4-FFF2-40B4-BE49-F238E27FC236}">
                <a16:creationId xmlns:a16="http://schemas.microsoft.com/office/drawing/2014/main" id="{101D2730-0301-5151-41FC-B3AB741E11FE}"/>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4CE3CF05-63C5-8CFE-4093-16DAF84753BA}"/>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3435326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2FB344F2-6641-F8EF-2CDD-A92BCF093C29}"/>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3" name="Symbol zastępczy stopki 2">
            <a:extLst>
              <a:ext uri="{FF2B5EF4-FFF2-40B4-BE49-F238E27FC236}">
                <a16:creationId xmlns:a16="http://schemas.microsoft.com/office/drawing/2014/main" id="{C89739C9-9330-47CD-EEDE-BD21720FB799}"/>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92BCC520-125F-06E3-A655-B55980D50257}"/>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1649027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C87540F-F48F-FCAE-01E9-C7617496DC7D}"/>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F4C94DFB-5CDE-8BF4-36E9-7A9B0AEFCE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FE3A49E3-B6FD-3DB3-1634-5607F9A470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B715D525-F567-42C6-64A8-FAF3ED5EBC6F}"/>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6" name="Symbol zastępczy stopki 5">
            <a:extLst>
              <a:ext uri="{FF2B5EF4-FFF2-40B4-BE49-F238E27FC236}">
                <a16:creationId xmlns:a16="http://schemas.microsoft.com/office/drawing/2014/main" id="{05C825B7-EA33-FBD4-BDB2-2AC4DBEE64A1}"/>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DD155709-7FD2-89B9-37B5-0D3F74E86573}"/>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3174472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00918B1-784B-7202-92C2-0FB965A6DC43}"/>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0520A666-CCAA-216C-0539-0E22C1E08D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DFF55821-4918-6E0A-C713-F8E4C8663F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2584A15C-53DE-195B-8453-158E62B71F4F}"/>
              </a:ext>
            </a:extLst>
          </p:cNvPr>
          <p:cNvSpPr>
            <a:spLocks noGrp="1"/>
          </p:cNvSpPr>
          <p:nvPr>
            <p:ph type="dt" sz="half" idx="10"/>
          </p:nvPr>
        </p:nvSpPr>
        <p:spPr/>
        <p:txBody>
          <a:bodyPr/>
          <a:lstStyle/>
          <a:p>
            <a:fld id="{7044E68A-9E84-425D-A959-CA3C1F5E4DF3}" type="datetimeFigureOut">
              <a:rPr lang="pl-PL" smtClean="0"/>
              <a:t>17.11.2024</a:t>
            </a:fld>
            <a:endParaRPr lang="pl-PL"/>
          </a:p>
        </p:txBody>
      </p:sp>
      <p:sp>
        <p:nvSpPr>
          <p:cNvPr id="6" name="Symbol zastępczy stopki 5">
            <a:extLst>
              <a:ext uri="{FF2B5EF4-FFF2-40B4-BE49-F238E27FC236}">
                <a16:creationId xmlns:a16="http://schemas.microsoft.com/office/drawing/2014/main" id="{862DFECA-EC20-0488-B5E2-BCECED7A01B1}"/>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F62082F0-68EE-2CD4-2503-BFEC8C6F8863}"/>
              </a:ext>
            </a:extLst>
          </p:cNvPr>
          <p:cNvSpPr>
            <a:spLocks noGrp="1"/>
          </p:cNvSpPr>
          <p:nvPr>
            <p:ph type="sldNum" sz="quarter" idx="12"/>
          </p:nvPr>
        </p:nvSpPr>
        <p:spPr/>
        <p:txBody>
          <a:bodyPr/>
          <a:lstStyle/>
          <a:p>
            <a:fld id="{E7C1AF14-D34E-4904-AA59-C851054ADB26}" type="slidenum">
              <a:rPr lang="pl-PL" smtClean="0"/>
              <a:t>‹#›</a:t>
            </a:fld>
            <a:endParaRPr lang="pl-PL"/>
          </a:p>
        </p:txBody>
      </p:sp>
    </p:spTree>
    <p:extLst>
      <p:ext uri="{BB962C8B-B14F-4D97-AF65-F5344CB8AC3E}">
        <p14:creationId xmlns:p14="http://schemas.microsoft.com/office/powerpoint/2010/main" val="362479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576DC237-6F50-3594-6E7B-35078E53E7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60903D62-1CA1-10C8-87A4-97B3D2E9B6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11645738-1B95-8984-DFCB-1E4EE1F2C0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044E68A-9E84-425D-A959-CA3C1F5E4DF3}" type="datetimeFigureOut">
              <a:rPr lang="pl-PL" smtClean="0"/>
              <a:t>17.11.2024</a:t>
            </a:fld>
            <a:endParaRPr lang="pl-PL"/>
          </a:p>
        </p:txBody>
      </p:sp>
      <p:sp>
        <p:nvSpPr>
          <p:cNvPr id="5" name="Symbol zastępczy stopki 4">
            <a:extLst>
              <a:ext uri="{FF2B5EF4-FFF2-40B4-BE49-F238E27FC236}">
                <a16:creationId xmlns:a16="http://schemas.microsoft.com/office/drawing/2014/main" id="{73D1D288-A7BB-3C42-3094-875BBD16C2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pl-PL"/>
          </a:p>
        </p:txBody>
      </p:sp>
      <p:sp>
        <p:nvSpPr>
          <p:cNvPr id="6" name="Symbol zastępczy numeru slajdu 5">
            <a:extLst>
              <a:ext uri="{FF2B5EF4-FFF2-40B4-BE49-F238E27FC236}">
                <a16:creationId xmlns:a16="http://schemas.microsoft.com/office/drawing/2014/main" id="{8E1919B1-7A62-08F7-2DE0-60F84373F9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7C1AF14-D34E-4904-AA59-C851054ADB26}" type="slidenum">
              <a:rPr lang="pl-PL" smtClean="0"/>
              <a:t>‹#›</a:t>
            </a:fld>
            <a:endParaRPr lang="pl-PL"/>
          </a:p>
        </p:txBody>
      </p:sp>
    </p:spTree>
    <p:extLst>
      <p:ext uri="{BB962C8B-B14F-4D97-AF65-F5344CB8AC3E}">
        <p14:creationId xmlns:p14="http://schemas.microsoft.com/office/powerpoint/2010/main" val="9635134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5B69D16-CB82-2836-DA1E-1327A546DEF7}"/>
              </a:ext>
            </a:extLst>
          </p:cNvPr>
          <p:cNvSpPr>
            <a:spLocks noGrp="1"/>
          </p:cNvSpPr>
          <p:nvPr>
            <p:ph type="ctrTitle"/>
          </p:nvPr>
        </p:nvSpPr>
        <p:spPr/>
        <p:txBody>
          <a:bodyPr>
            <a:normAutofit/>
          </a:bodyPr>
          <a:lstStyle/>
          <a:p>
            <a:r>
              <a:rPr lang="pl-PL" sz="3600" dirty="0">
                <a:cs typeface="Times New Roman" panose="02020603050405020304" pitchFamily="18" charset="0"/>
              </a:rPr>
              <a:t>Hanna Litwińczuk</a:t>
            </a:r>
            <a:br>
              <a:rPr lang="pl-PL" sz="3600" dirty="0">
                <a:cs typeface="Times New Roman" panose="02020603050405020304" pitchFamily="18" charset="0"/>
              </a:rPr>
            </a:br>
            <a:r>
              <a:rPr lang="pl-PL" sz="3600" dirty="0">
                <a:cs typeface="Times New Roman" panose="02020603050405020304" pitchFamily="18" charset="0"/>
              </a:rPr>
              <a:t>Uniwersytet Warszawski  </a:t>
            </a:r>
          </a:p>
        </p:txBody>
      </p:sp>
      <p:sp>
        <p:nvSpPr>
          <p:cNvPr id="3" name="Podtytuł 2">
            <a:extLst>
              <a:ext uri="{FF2B5EF4-FFF2-40B4-BE49-F238E27FC236}">
                <a16:creationId xmlns:a16="http://schemas.microsoft.com/office/drawing/2014/main" id="{9455FB45-DC67-661D-D72F-2480D353498F}"/>
              </a:ext>
            </a:extLst>
          </p:cNvPr>
          <p:cNvSpPr>
            <a:spLocks noGrp="1"/>
          </p:cNvSpPr>
          <p:nvPr>
            <p:ph type="subTitle" idx="1"/>
          </p:nvPr>
        </p:nvSpPr>
        <p:spPr/>
        <p:txBody>
          <a:bodyPr/>
          <a:lstStyle/>
          <a:p>
            <a:r>
              <a:rPr lang="pl-PL" b="1" dirty="0">
                <a:solidFill>
                  <a:srgbClr val="101010"/>
                </a:solidFill>
                <a:effectLst/>
                <a:latin typeface="Times New Roman" panose="02020603050405020304" pitchFamily="18" charset="0"/>
                <a:cs typeface="Times New Roman" panose="02020603050405020304" pitchFamily="18" charset="0"/>
              </a:rPr>
              <a:t>Pojęcie </a:t>
            </a:r>
            <a:r>
              <a:rPr lang="en-AU" b="1" i="1" dirty="0">
                <a:solidFill>
                  <a:srgbClr val="101010"/>
                </a:solidFill>
                <a:effectLst/>
                <a:latin typeface="Times New Roman" panose="02020603050405020304" pitchFamily="18" charset="0"/>
                <a:cs typeface="Times New Roman" panose="02020603050405020304" pitchFamily="18" charset="0"/>
              </a:rPr>
              <a:t>beneficial owner</a:t>
            </a:r>
            <a:r>
              <a:rPr lang="pl-PL" b="1" dirty="0">
                <a:solidFill>
                  <a:srgbClr val="101010"/>
                </a:solidFill>
                <a:effectLst/>
                <a:latin typeface="Times New Roman" panose="02020603050405020304" pitchFamily="18" charset="0"/>
                <a:cs typeface="Times New Roman" panose="02020603050405020304" pitchFamily="18" charset="0"/>
              </a:rPr>
              <a:t> na gruncie międzynarodowego, unijnego i polskiego prawa podatkowego z uwzględnieniem najnowszego orzecznictwa sądów administracyjnych</a:t>
            </a:r>
            <a:br>
              <a:rPr lang="pl-PL" b="1" dirty="0">
                <a:latin typeface="Times New Roman" panose="02020603050405020304" pitchFamily="18" charset="0"/>
                <a:cs typeface="Times New Roman" panose="02020603050405020304" pitchFamily="18" charset="0"/>
              </a:rPr>
            </a:br>
            <a:endParaRPr lang="pl-PL"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6491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67DED19-FAAF-438B-FCFB-9438456B0EA7}"/>
              </a:ext>
            </a:extLst>
          </p:cNvPr>
          <p:cNvSpPr>
            <a:spLocks noGrp="1"/>
          </p:cNvSpPr>
          <p:nvPr>
            <p:ph type="title"/>
          </p:nvPr>
        </p:nvSpPr>
        <p:spPr/>
        <p:txBody>
          <a:bodyPr/>
          <a:lstStyle/>
          <a:p>
            <a:r>
              <a:rPr lang="pl-PL" dirty="0"/>
              <a:t>Przesłanki uznania za spółkę „ </a:t>
            </a:r>
            <a:r>
              <a:rPr lang="en-GB" i="1" dirty="0"/>
              <a:t>conduit”</a:t>
            </a:r>
            <a:r>
              <a:rPr lang="pl-PL" dirty="0"/>
              <a:t> w wyrokach duńskich </a:t>
            </a:r>
          </a:p>
        </p:txBody>
      </p:sp>
      <p:sp>
        <p:nvSpPr>
          <p:cNvPr id="3" name="Symbol zastępczy zawartości 2">
            <a:extLst>
              <a:ext uri="{FF2B5EF4-FFF2-40B4-BE49-F238E27FC236}">
                <a16:creationId xmlns:a16="http://schemas.microsoft.com/office/drawing/2014/main" id="{7DBADB4F-67E3-DDBB-F8EB-E6FE831945F5}"/>
              </a:ext>
            </a:extLst>
          </p:cNvPr>
          <p:cNvSpPr>
            <a:spLocks noGrp="1"/>
          </p:cNvSpPr>
          <p:nvPr>
            <p:ph idx="1"/>
          </p:nvPr>
        </p:nvSpPr>
        <p:spPr/>
        <p:txBody>
          <a:bodyPr>
            <a:normAutofit/>
          </a:bodyPr>
          <a:lstStyle/>
          <a:p>
            <a:pPr marL="342900" lvl="0" indent="-342900" algn="just">
              <a:lnSpc>
                <a:spcPct val="107000"/>
              </a:lnSpc>
              <a:buFont typeface="Symbol" panose="05050102010706020507" pitchFamily="18" charset="2"/>
              <a:buChar char=""/>
            </a:pPr>
            <a:r>
              <a:rPr lang="pl-PL" sz="1800" b="1" dirty="0">
                <a:effectLst/>
                <a:latin typeface="Times New Roman" panose="02020603050405020304" pitchFamily="18" charset="0"/>
                <a:ea typeface="Calibri" panose="020F0502020204030204" pitchFamily="34" charset="0"/>
                <a:cs typeface="Times New Roman" panose="02020603050405020304" pitchFamily="18" charset="0"/>
              </a:rPr>
              <a:t>Dzięki spółce </a:t>
            </a:r>
            <a:r>
              <a:rPr lang="en-AU" sz="1800" b="1" i="1" dirty="0">
                <a:effectLst/>
                <a:latin typeface="Times New Roman" panose="02020603050405020304" pitchFamily="18" charset="0"/>
                <a:ea typeface="Calibri" panose="020F0502020204030204" pitchFamily="34" charset="0"/>
                <a:cs typeface="Times New Roman" panose="02020603050405020304" pitchFamily="18" charset="0"/>
              </a:rPr>
              <a:t>conduit</a:t>
            </a:r>
            <a:r>
              <a:rPr lang="pl-PL" sz="1800" b="1" dirty="0">
                <a:effectLst/>
                <a:latin typeface="Times New Roman" panose="02020603050405020304" pitchFamily="18" charset="0"/>
                <a:ea typeface="Calibri" panose="020F0502020204030204" pitchFamily="34" charset="0"/>
                <a:cs typeface="Times New Roman" panose="02020603050405020304" pitchFamily="18" charset="0"/>
              </a:rPr>
              <a:t>  wprowadzonej do struktury  grupy  </a:t>
            </a:r>
            <a:r>
              <a:rPr lang="pl-PL" sz="1800" b="1">
                <a:effectLst/>
                <a:latin typeface="Times New Roman" panose="02020603050405020304" pitchFamily="18" charset="0"/>
                <a:ea typeface="Calibri" panose="020F0502020204030204" pitchFamily="34" charset="0"/>
                <a:cs typeface="Times New Roman" panose="02020603050405020304" pitchFamily="18" charset="0"/>
              </a:rPr>
              <a:t>pomiędzy spółkę </a:t>
            </a:r>
            <a:r>
              <a:rPr lang="pl-PL" sz="1800" b="1" dirty="0">
                <a:effectLst/>
                <a:latin typeface="Times New Roman" panose="02020603050405020304" pitchFamily="18" charset="0"/>
                <a:ea typeface="Calibri" panose="020F0502020204030204" pitchFamily="34" charset="0"/>
                <a:cs typeface="Times New Roman" panose="02020603050405020304" pitchFamily="18" charset="0"/>
              </a:rPr>
              <a:t>wypłacającą a podmiotem, który jest ich właścicielem nie dochodzi do faktycznego opodatkowania przychodu z tytułu otrzymanych należności;</a:t>
            </a:r>
          </a:p>
          <a:p>
            <a:pPr marL="342900" lvl="0" indent="-342900" algn="just">
              <a:lnSpc>
                <a:spcPct val="107000"/>
              </a:lnSpc>
              <a:buFont typeface="Symbol" panose="05050102010706020507" pitchFamily="18" charset="2"/>
              <a:buChar char=""/>
            </a:pPr>
            <a:endParaRPr lang="pl-PL"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pl-PL" sz="1800" b="1" dirty="0">
                <a:solidFill>
                  <a:srgbClr val="000000"/>
                </a:solidFill>
                <a:latin typeface="Calibri" panose="020F0502020204030204" pitchFamily="34" charset="0"/>
                <a:ea typeface="Calibri" panose="020F0502020204030204" pitchFamily="34" charset="0"/>
              </a:rPr>
              <a:t>płatności </a:t>
            </a:r>
            <a:r>
              <a:rPr lang="pl-PL" sz="1800" b="1" dirty="0">
                <a:solidFill>
                  <a:srgbClr val="000000"/>
                </a:solidFill>
                <a:effectLst/>
                <a:latin typeface="Calibri" panose="020F0502020204030204" pitchFamily="34" charset="0"/>
                <a:ea typeface="Calibri" panose="020F0502020204030204" pitchFamily="34" charset="0"/>
              </a:rPr>
              <a:t> są wypłacane dalej, w całości lub prawie w całości i w bardzo krótkim czasie po ich otrzymaniu  przez spółkę na rzecz podmiotu nie spełniającego warunków dyrektywy </a:t>
            </a:r>
            <a:r>
              <a:rPr lang="pl-PL" sz="1800" b="1" dirty="0">
                <a:effectLst/>
                <a:latin typeface="Times New Roman" panose="02020603050405020304" pitchFamily="18" charset="0"/>
                <a:ea typeface="Calibri" panose="020F0502020204030204" pitchFamily="34" charset="0"/>
                <a:cs typeface="Times New Roman" panose="02020603050405020304" pitchFamily="18" charset="0"/>
              </a:rPr>
              <a:t>;</a:t>
            </a:r>
          </a:p>
          <a:p>
            <a:pPr marL="0" lvl="0" indent="0" algn="just">
              <a:lnSpc>
                <a:spcPct val="107000"/>
              </a:lnSpc>
              <a:buNone/>
            </a:pPr>
            <a:endParaRPr lang="pl-PL"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pl-PL" sz="1800" b="1" dirty="0">
                <a:latin typeface="Times New Roman" panose="02020603050405020304" pitchFamily="18" charset="0"/>
                <a:ea typeface="Calibri" panose="020F0502020204030204" pitchFamily="34" charset="0"/>
                <a:cs typeface="Times New Roman" panose="02020603050405020304" pitchFamily="18" charset="0"/>
              </a:rPr>
              <a:t>spółka realizuje jedynie nieznaczny zysk  podlegający opodatkowaniu,  </a:t>
            </a:r>
            <a:r>
              <a:rPr lang="pl-PL" sz="1800" b="1" dirty="0">
                <a:solidFill>
                  <a:srgbClr val="000000"/>
                </a:solidFill>
                <a:effectLst/>
                <a:latin typeface="Calibri" panose="020F0502020204030204" pitchFamily="34" charset="0"/>
                <a:ea typeface="Calibri" panose="020F0502020204030204" pitchFamily="34" charset="0"/>
              </a:rPr>
              <a:t>gdy działa jako spółka pośrednicząca w celu umożliwienia przepływu finansowego ze spółki będącej dłużnikiem do podmiotu, który jest właścicielem zapłaconych kwot</a:t>
            </a:r>
            <a:r>
              <a:rPr lang="pl-PL" sz="18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838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578F7C6-8942-079B-927D-5A37213572A7}"/>
              </a:ext>
            </a:extLst>
          </p:cNvPr>
          <p:cNvSpPr>
            <a:spLocks noGrp="1"/>
          </p:cNvSpPr>
          <p:nvPr>
            <p:ph type="title"/>
          </p:nvPr>
        </p:nvSpPr>
        <p:spPr/>
        <p:txBody>
          <a:bodyPr/>
          <a:lstStyle/>
          <a:p>
            <a:r>
              <a:rPr lang="pl-PL" dirty="0"/>
              <a:t>Przesłanki uznania za spółkę „ </a:t>
            </a:r>
            <a:r>
              <a:rPr lang="en-GB" i="1" dirty="0"/>
              <a:t>conduit”</a:t>
            </a:r>
            <a:r>
              <a:rPr lang="pl-PL" dirty="0"/>
              <a:t> w wyrokach duńskich </a:t>
            </a:r>
          </a:p>
        </p:txBody>
      </p:sp>
      <p:sp>
        <p:nvSpPr>
          <p:cNvPr id="3" name="Symbol zastępczy zawartości 2">
            <a:extLst>
              <a:ext uri="{FF2B5EF4-FFF2-40B4-BE49-F238E27FC236}">
                <a16:creationId xmlns:a16="http://schemas.microsoft.com/office/drawing/2014/main" id="{2147E719-8376-580F-01C5-37085FDF643A}"/>
              </a:ext>
            </a:extLst>
          </p:cNvPr>
          <p:cNvSpPr>
            <a:spLocks noGrp="1"/>
          </p:cNvSpPr>
          <p:nvPr>
            <p:ph idx="1"/>
          </p:nvPr>
        </p:nvSpPr>
        <p:spPr/>
        <p:txBody>
          <a:bodyPr>
            <a:normAutofit fontScale="92500" lnSpcReduction="20000"/>
          </a:bodyPr>
          <a:lstStyle/>
          <a:p>
            <a:endParaRPr lang="pl-PL" sz="1800" b="1" dirty="0">
              <a:solidFill>
                <a:srgbClr val="000000"/>
              </a:solidFill>
              <a:latin typeface="Calibri" panose="020F0502020204030204" pitchFamily="34" charset="0"/>
              <a:ea typeface="Calibri" panose="020F0502020204030204" pitchFamily="34" charset="0"/>
            </a:endParaRPr>
          </a:p>
          <a:p>
            <a:pPr marL="342900" lvl="0" indent="-342900" algn="just">
              <a:lnSpc>
                <a:spcPct val="107000"/>
              </a:lnSpc>
              <a:buFont typeface="Symbol" panose="05050102010706020507" pitchFamily="18" charset="2"/>
              <a:buChar char=""/>
            </a:pPr>
            <a:r>
              <a:rPr lang="pl-PL" sz="1800" b="1" dirty="0">
                <a:solidFill>
                  <a:srgbClr val="000000"/>
                </a:solidFill>
                <a:latin typeface="Calibri" panose="020F0502020204030204" pitchFamily="34" charset="0"/>
                <a:ea typeface="Calibri" panose="020F0502020204030204" pitchFamily="34" charset="0"/>
              </a:rPr>
              <a:t>j</a:t>
            </a:r>
            <a:r>
              <a:rPr lang="pl-PL" sz="1800" b="1" dirty="0">
                <a:solidFill>
                  <a:srgbClr val="000000"/>
                </a:solidFill>
                <a:effectLst/>
                <a:latin typeface="Calibri" panose="020F0502020204030204" pitchFamily="34" charset="0"/>
                <a:ea typeface="Calibri" panose="020F0502020204030204" pitchFamily="34" charset="0"/>
              </a:rPr>
              <a:t>edynym przedmiotem działalności  spółki   jest otrzymywanie płatności i ich przekazywanie właścicielowi lub innej spółce pośredniczącej. </a:t>
            </a:r>
            <a:r>
              <a:rPr lang="pl-PL" sz="1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Spółka</a:t>
            </a:r>
            <a:r>
              <a:rPr lang="pl-PL" sz="1800" b="1" dirty="0">
                <a:effectLst/>
                <a:latin typeface="Times New Roman" panose="02020603050405020304" pitchFamily="18" charset="0"/>
                <a:ea typeface="Calibri" panose="020F0502020204030204" pitchFamily="34" charset="0"/>
                <a:cs typeface="Times New Roman" panose="02020603050405020304" pitchFamily="18" charset="0"/>
              </a:rPr>
              <a:t> nie ma tym samym innych środków lub źródeł dochodów niż otrzymywana należność umożliwiających spłatę  zobowiązań. Brak rzeczywistej działalności TSUE zaleca ustalać w oparciu o szczególne   cechy charakteryzujące daną działalność gospodarczą, a w szczególności</a:t>
            </a:r>
            <a:r>
              <a:rPr lang="pl-PL" sz="1800" dirty="0">
                <a:effectLst/>
                <a:latin typeface="Times New Roman" panose="02020603050405020304" pitchFamily="18" charset="0"/>
                <a:ea typeface="Calibri" panose="020F0502020204030204" pitchFamily="34" charset="0"/>
                <a:cs typeface="Times New Roman" panose="02020603050405020304" pitchFamily="18" charset="0"/>
              </a:rPr>
              <a:t>:</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pl-PL" sz="1800" dirty="0">
                <a:effectLst/>
                <a:latin typeface="Times New Roman" panose="02020603050405020304" pitchFamily="18" charset="0"/>
                <a:ea typeface="Calibri" panose="020F0502020204030204" pitchFamily="34" charset="0"/>
                <a:cs typeface="Times New Roman" panose="02020603050405020304" pitchFamily="18" charset="0"/>
              </a:rPr>
              <a:t>sposób zarządzania spółką, w tym możliwość wykonywania istotnych funkcji zarządczych w stosunku do posiadanego majątku,</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pl-PL" sz="1800" dirty="0">
                <a:effectLst/>
                <a:latin typeface="Times New Roman" panose="02020603050405020304" pitchFamily="18" charset="0"/>
                <a:ea typeface="Calibri" panose="020F0502020204030204" pitchFamily="34" charset="0"/>
                <a:cs typeface="Times New Roman" panose="02020603050405020304" pitchFamily="18" charset="0"/>
              </a:rPr>
              <a:t>bilans księgowy spółki,</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pl-PL" sz="1800" dirty="0">
                <a:effectLst/>
                <a:latin typeface="Times New Roman" panose="02020603050405020304" pitchFamily="18" charset="0"/>
                <a:ea typeface="Calibri" panose="020F0502020204030204" pitchFamily="34" charset="0"/>
                <a:cs typeface="Times New Roman" panose="02020603050405020304" pitchFamily="18" charset="0"/>
              </a:rPr>
              <a:t>strukturę kosztów i faktycznie poniesionych wydatków,</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pl-PL" sz="1800" dirty="0">
                <a:effectLst/>
                <a:latin typeface="Times New Roman" panose="02020603050405020304" pitchFamily="18" charset="0"/>
                <a:ea typeface="Calibri" panose="020F0502020204030204" pitchFamily="34" charset="0"/>
                <a:cs typeface="Times New Roman" panose="02020603050405020304" pitchFamily="18" charset="0"/>
              </a:rPr>
              <a:t>liczbę zatrudnionych pracowników i ich kwalifikacje,</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pl-PL" sz="1800" dirty="0">
                <a:effectLst/>
                <a:latin typeface="Times New Roman" panose="02020603050405020304" pitchFamily="18" charset="0"/>
                <a:ea typeface="Calibri" panose="020F0502020204030204" pitchFamily="34" charset="0"/>
                <a:cs typeface="Times New Roman" panose="02020603050405020304" pitchFamily="18" charset="0"/>
              </a:rPr>
              <a:t>zakres pomieszczeń i wyposażenia, jakimi spółka dysponuje.</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p>
            <a:r>
              <a:rPr lang="pl-PL" sz="1800" b="1" dirty="0">
                <a:solidFill>
                  <a:srgbClr val="000000"/>
                </a:solidFill>
                <a:latin typeface="Calibri" panose="020F0502020204030204" pitchFamily="34" charset="0"/>
                <a:ea typeface="Calibri" panose="020F0502020204030204" pitchFamily="34" charset="0"/>
              </a:rPr>
              <a:t>b</a:t>
            </a:r>
            <a:r>
              <a:rPr lang="pl-PL" sz="1800" b="1" dirty="0">
                <a:solidFill>
                  <a:srgbClr val="000000"/>
                </a:solidFill>
                <a:effectLst/>
                <a:latin typeface="Calibri" panose="020F0502020204030204" pitchFamily="34" charset="0"/>
                <a:ea typeface="Calibri" panose="020F0502020204030204" pitchFamily="34" charset="0"/>
              </a:rPr>
              <a:t>rak władztwa spółki  w zakresie dysponowania pod względem ekonomicznym otrzymanymi płatnościami  - spółka ta, nie będąc nawet  związana  zobowiązaniem umownym lub ustawowym do ich przekazania , nie dysponuje  prawem do   pobierania korzyści.</a:t>
            </a:r>
            <a:endParaRPr lang="pl-PL" sz="1800" dirty="0">
              <a:effectLst/>
              <a:latin typeface="Times New Roman" panose="02020603050405020304" pitchFamily="18" charset="0"/>
              <a:ea typeface="Times New Roman" panose="02020603050405020304" pitchFamily="18" charset="0"/>
            </a:endParaRPr>
          </a:p>
          <a:p>
            <a:endParaRPr lang="pl-PL" dirty="0"/>
          </a:p>
        </p:txBody>
      </p:sp>
    </p:spTree>
    <p:extLst>
      <p:ext uri="{BB962C8B-B14F-4D97-AF65-F5344CB8AC3E}">
        <p14:creationId xmlns:p14="http://schemas.microsoft.com/office/powerpoint/2010/main" val="3256048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EEB043B-7A32-5DF4-FB63-22567D8499CB}"/>
              </a:ext>
            </a:extLst>
          </p:cNvPr>
          <p:cNvSpPr>
            <a:spLocks noGrp="1"/>
          </p:cNvSpPr>
          <p:nvPr>
            <p:ph type="title"/>
          </p:nvPr>
        </p:nvSpPr>
        <p:spPr/>
        <p:txBody>
          <a:bodyPr>
            <a:noAutofit/>
          </a:bodyPr>
          <a:lstStyle/>
          <a:p>
            <a:br>
              <a:rPr lang="pl-PL" dirty="0">
                <a:solidFill>
                  <a:srgbClr val="000000"/>
                </a:solidFill>
                <a:effectLst/>
                <a:latin typeface="+mn-lt"/>
                <a:ea typeface="Times New Roman" panose="02020603050405020304" pitchFamily="18" charset="0"/>
              </a:rPr>
            </a:br>
            <a:r>
              <a:rPr lang="pl-PL" dirty="0">
                <a:solidFill>
                  <a:srgbClr val="000000"/>
                </a:solidFill>
                <a:effectLst/>
                <a:latin typeface="+mn-lt"/>
                <a:ea typeface="Times New Roman" panose="02020603050405020304" pitchFamily="18" charset="0"/>
              </a:rPr>
              <a:t>Uwagi Rzecznik Generalnej </a:t>
            </a:r>
            <a:r>
              <a:rPr lang="pl-PL" dirty="0">
                <a:solidFill>
                  <a:srgbClr val="000000"/>
                </a:solidFill>
                <a:latin typeface="+mn-lt"/>
                <a:ea typeface="Times New Roman" panose="02020603050405020304" pitchFamily="18" charset="0"/>
              </a:rPr>
              <a:t>do</a:t>
            </a:r>
            <a:r>
              <a:rPr lang="pl-PL" dirty="0">
                <a:solidFill>
                  <a:srgbClr val="000000"/>
                </a:solidFill>
                <a:effectLst/>
                <a:latin typeface="+mn-lt"/>
                <a:ea typeface="Times New Roman" panose="02020603050405020304" pitchFamily="18" charset="0"/>
              </a:rPr>
              <a:t> sprawy C - 115/16 N Luksemburg 1.</a:t>
            </a:r>
            <a:br>
              <a:rPr lang="pl-PL" dirty="0">
                <a:effectLst/>
                <a:latin typeface="+mn-lt"/>
                <a:ea typeface="Times New Roman" panose="02020603050405020304" pitchFamily="18" charset="0"/>
              </a:rPr>
            </a:br>
            <a:r>
              <a:rPr lang="pl-PL" dirty="0">
                <a:latin typeface="+mn-lt"/>
              </a:rPr>
              <a:t> </a:t>
            </a:r>
          </a:p>
        </p:txBody>
      </p:sp>
      <p:sp>
        <p:nvSpPr>
          <p:cNvPr id="3" name="Symbol zastępczy zawartości 2">
            <a:extLst>
              <a:ext uri="{FF2B5EF4-FFF2-40B4-BE49-F238E27FC236}">
                <a16:creationId xmlns:a16="http://schemas.microsoft.com/office/drawing/2014/main" id="{56529C81-548A-99E8-6C10-D5332A50AC54}"/>
              </a:ext>
            </a:extLst>
          </p:cNvPr>
          <p:cNvSpPr>
            <a:spLocks noGrp="1"/>
          </p:cNvSpPr>
          <p:nvPr>
            <p:ph idx="1"/>
          </p:nvPr>
        </p:nvSpPr>
        <p:spPr/>
        <p:txBody>
          <a:bodyPr/>
          <a:lstStyle/>
          <a:p>
            <a:pPr marL="0" indent="0" algn="just">
              <a:lnSpc>
                <a:spcPct val="150000"/>
              </a:lnSpc>
              <a:buNone/>
            </a:pPr>
            <a:r>
              <a:rPr lang="pl-PL" sz="1800" dirty="0">
                <a:solidFill>
                  <a:srgbClr val="000000"/>
                </a:solidFill>
                <a:effectLst/>
                <a:latin typeface="Times New Roman" panose="02020603050405020304" pitchFamily="18" charset="0"/>
                <a:ea typeface="Aptos" panose="020B0004020202020204" pitchFamily="34" charset="0"/>
              </a:rPr>
              <a:t> „Trudno byłoby uznać, że mamy do czynienia z czysto sztuczną strukturą, oderwaną od realiów gospodarczych. Przemawia przeciwko temu rzeczywiste istnienie pomieszczeń biurowych, zatrudnienie pracowników oraz ponoszone sześciocyfrowe koszty operacyjne. W rzeczywistości zatrudniano od jednego do dwóch pracowników w niepełnym wymiarze czasu pracy. Spółki faktycznie działały także w rzeczywistym obrocie prawnym, skoro poniosły znaczne koszty z tytułu doradztwa, najmu, notariuszy, księgowości Ów nieco specyficzny podział kosztów (niskie koszty najmu, niskie koszty osobowe, wysokie koszty doradztwa) może być spowodowany tym, że zarządzanie jedną tylko pożyczką wymaga niewielkiej powierzchni biurowej i zatrudnienia niewielu osób”.</a:t>
            </a:r>
            <a:endParaRPr lang="pl-PL" sz="1800" dirty="0">
              <a:effectLst/>
              <a:latin typeface="Calibri" panose="020F0502020204030204" pitchFamily="34" charset="0"/>
              <a:ea typeface="Aptos" panose="020B0004020202020204" pitchFamily="34" charset="0"/>
            </a:endParaRPr>
          </a:p>
          <a:p>
            <a:endParaRPr lang="pl-PL" dirty="0"/>
          </a:p>
        </p:txBody>
      </p:sp>
    </p:spTree>
    <p:extLst>
      <p:ext uri="{BB962C8B-B14F-4D97-AF65-F5344CB8AC3E}">
        <p14:creationId xmlns:p14="http://schemas.microsoft.com/office/powerpoint/2010/main" val="3936919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E054C2C-7681-1877-3449-A2AB10E51923}"/>
              </a:ext>
            </a:extLst>
          </p:cNvPr>
          <p:cNvSpPr>
            <a:spLocks noGrp="1"/>
          </p:cNvSpPr>
          <p:nvPr>
            <p:ph type="title"/>
          </p:nvPr>
        </p:nvSpPr>
        <p:spPr/>
        <p:txBody>
          <a:bodyPr>
            <a:noAutofit/>
          </a:bodyPr>
          <a:lstStyle/>
          <a:p>
            <a:br>
              <a:rPr lang="pl-PL" dirty="0">
                <a:solidFill>
                  <a:srgbClr val="000000"/>
                </a:solidFill>
                <a:effectLst/>
                <a:latin typeface="+mn-lt"/>
                <a:ea typeface="Times New Roman" panose="02020603050405020304" pitchFamily="18" charset="0"/>
              </a:rPr>
            </a:br>
            <a:r>
              <a:rPr lang="pl-PL" dirty="0">
                <a:solidFill>
                  <a:srgbClr val="000000"/>
                </a:solidFill>
                <a:effectLst/>
                <a:latin typeface="+mn-lt"/>
                <a:ea typeface="Times New Roman" panose="02020603050405020304" pitchFamily="18" charset="0"/>
              </a:rPr>
              <a:t>Uwagi Rzecznik Generalnej  </a:t>
            </a:r>
            <a:r>
              <a:rPr lang="pl-PL" dirty="0">
                <a:solidFill>
                  <a:srgbClr val="000000"/>
                </a:solidFill>
                <a:latin typeface="+mn-lt"/>
                <a:ea typeface="Times New Roman" panose="02020603050405020304" pitchFamily="18" charset="0"/>
              </a:rPr>
              <a:t>do</a:t>
            </a:r>
            <a:r>
              <a:rPr lang="pl-PL" dirty="0">
                <a:solidFill>
                  <a:srgbClr val="000000"/>
                </a:solidFill>
                <a:effectLst/>
                <a:latin typeface="+mn-lt"/>
                <a:ea typeface="Times New Roman" panose="02020603050405020304" pitchFamily="18" charset="0"/>
              </a:rPr>
              <a:t> sprawy C - 119/16  C. </a:t>
            </a:r>
            <a:r>
              <a:rPr lang="en-AU" i="1" dirty="0">
                <a:solidFill>
                  <a:srgbClr val="000000"/>
                </a:solidFill>
                <a:effectLst/>
                <a:latin typeface="+mn-lt"/>
                <a:ea typeface="Times New Roman" panose="02020603050405020304" pitchFamily="18" charset="0"/>
              </a:rPr>
              <a:t>Danmark I</a:t>
            </a:r>
            <a:br>
              <a:rPr lang="en-AU" i="1" dirty="0">
                <a:effectLst/>
                <a:latin typeface="+mn-lt"/>
                <a:ea typeface="Times New Roman" panose="02020603050405020304" pitchFamily="18" charset="0"/>
              </a:rPr>
            </a:br>
            <a:endParaRPr lang="en-AU" i="1" dirty="0">
              <a:latin typeface="+mn-lt"/>
            </a:endParaRPr>
          </a:p>
        </p:txBody>
      </p:sp>
      <p:sp>
        <p:nvSpPr>
          <p:cNvPr id="3" name="Symbol zastępczy zawartości 2">
            <a:extLst>
              <a:ext uri="{FF2B5EF4-FFF2-40B4-BE49-F238E27FC236}">
                <a16:creationId xmlns:a16="http://schemas.microsoft.com/office/drawing/2014/main" id="{7FD1A16B-489C-0612-0220-365449CE694D}"/>
              </a:ext>
            </a:extLst>
          </p:cNvPr>
          <p:cNvSpPr>
            <a:spLocks noGrp="1"/>
          </p:cNvSpPr>
          <p:nvPr>
            <p:ph idx="1"/>
          </p:nvPr>
        </p:nvSpPr>
        <p:spPr/>
        <p:txBody>
          <a:bodyPr/>
          <a:lstStyle/>
          <a:p>
            <a:pPr marL="0" indent="0" algn="just">
              <a:lnSpc>
                <a:spcPct val="150000"/>
              </a:lnSpc>
              <a:buNone/>
            </a:pPr>
            <a:r>
              <a:rPr lang="pl-PL" sz="1800" kern="0" dirty="0">
                <a:solidFill>
                  <a:srgbClr val="000000"/>
                </a:solidFill>
                <a:effectLst/>
                <a:latin typeface="Times New Roman" panose="02020603050405020304" pitchFamily="18" charset="0"/>
                <a:ea typeface="Aptos" panose="020B0004020202020204" pitchFamily="34" charset="0"/>
              </a:rPr>
              <a:t>„W niniejszym przypadku należałoby uznać, że mamy do czynienia z czysto sztuczną strukturą, oderwaną od realiów gospodarczych. Przemawiają za tym okoliczności przedstawione przez sąd odsyłający. I tak obie pośredniczące szwedzkie spółki (C </a:t>
            </a:r>
            <a:r>
              <a:rPr lang="pl-PL" sz="1800" kern="0" dirty="0" err="1">
                <a:solidFill>
                  <a:srgbClr val="000000"/>
                </a:solidFill>
                <a:effectLst/>
                <a:latin typeface="Times New Roman" panose="02020603050405020304" pitchFamily="18" charset="0"/>
                <a:ea typeface="Aptos" panose="020B0004020202020204" pitchFamily="34" charset="0"/>
              </a:rPr>
              <a:t>Sverige</a:t>
            </a:r>
            <a:r>
              <a:rPr lang="pl-PL" sz="1800" kern="0" dirty="0">
                <a:solidFill>
                  <a:srgbClr val="000000"/>
                </a:solidFill>
                <a:effectLst/>
                <a:latin typeface="Times New Roman" panose="02020603050405020304" pitchFamily="18" charset="0"/>
                <a:ea typeface="Aptos" panose="020B0004020202020204" pitchFamily="34" charset="0"/>
              </a:rPr>
              <a:t> II i C </a:t>
            </a:r>
            <a:r>
              <a:rPr lang="pl-PL" sz="1800" kern="0" dirty="0" err="1">
                <a:solidFill>
                  <a:srgbClr val="000000"/>
                </a:solidFill>
                <a:effectLst/>
                <a:latin typeface="Times New Roman" panose="02020603050405020304" pitchFamily="18" charset="0"/>
                <a:ea typeface="Aptos" panose="020B0004020202020204" pitchFamily="34" charset="0"/>
              </a:rPr>
              <a:t>Sverige</a:t>
            </a:r>
            <a:r>
              <a:rPr lang="pl-PL" sz="1800" kern="0" dirty="0">
                <a:solidFill>
                  <a:srgbClr val="000000"/>
                </a:solidFill>
                <a:effectLst/>
                <a:latin typeface="Times New Roman" panose="02020603050405020304" pitchFamily="18" charset="0"/>
                <a:ea typeface="Aptos" panose="020B0004020202020204" pitchFamily="34" charset="0"/>
              </a:rPr>
              <a:t> I) nikogo nie zatrudniają, nie mają własnych biur ani własnych numerów telefonicznych. Ich korespondencja jest otwierana przez pracowników innej spółki. Efektem tego spółki te nie ponoszą ani kosztów zatrudnienia personelu, ani kosztów korzystania z pomieszczeń. Ponadto spółki te nie osiągają żadnych własnych dochodów z zarządzania majątkiem. Wszystko to funkcjonuje w bardzo nienaturalny sposób”.</a:t>
            </a:r>
            <a:endParaRPr lang="pl-PL" dirty="0"/>
          </a:p>
        </p:txBody>
      </p:sp>
    </p:spTree>
    <p:extLst>
      <p:ext uri="{BB962C8B-B14F-4D97-AF65-F5344CB8AC3E}">
        <p14:creationId xmlns:p14="http://schemas.microsoft.com/office/powerpoint/2010/main" val="3656455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5741827-3518-7028-904F-4D9545EECD22}"/>
              </a:ext>
            </a:extLst>
          </p:cNvPr>
          <p:cNvSpPr>
            <a:spLocks noGrp="1"/>
          </p:cNvSpPr>
          <p:nvPr>
            <p:ph type="title"/>
          </p:nvPr>
        </p:nvSpPr>
        <p:spPr/>
        <p:txBody>
          <a:bodyPr/>
          <a:lstStyle/>
          <a:p>
            <a:r>
              <a:rPr lang="pl-PL" dirty="0"/>
              <a:t>Praktyka polska – problemy </a:t>
            </a:r>
          </a:p>
        </p:txBody>
      </p:sp>
      <p:sp>
        <p:nvSpPr>
          <p:cNvPr id="3" name="Symbol zastępczy zawartości 2">
            <a:extLst>
              <a:ext uri="{FF2B5EF4-FFF2-40B4-BE49-F238E27FC236}">
                <a16:creationId xmlns:a16="http://schemas.microsoft.com/office/drawing/2014/main" id="{5CDDEAE8-3FDC-E5B2-F620-5C7FE30F0267}"/>
              </a:ext>
            </a:extLst>
          </p:cNvPr>
          <p:cNvSpPr>
            <a:spLocks noGrp="1"/>
          </p:cNvSpPr>
          <p:nvPr>
            <p:ph idx="1"/>
          </p:nvPr>
        </p:nvSpPr>
        <p:spPr/>
        <p:txBody>
          <a:bodyPr/>
          <a:lstStyle/>
          <a:p>
            <a:r>
              <a:rPr lang="pl-PL" sz="1800" b="1" kern="0" dirty="0">
                <a:solidFill>
                  <a:srgbClr val="000000"/>
                </a:solidFill>
                <a:latin typeface="Times New Roman" panose="02020603050405020304" pitchFamily="18" charset="0"/>
                <a:ea typeface="Aptos" panose="020B0004020202020204" pitchFamily="34" charset="0"/>
              </a:rPr>
              <a:t>Czy prawidłowo i w wystarczającym stopniu </a:t>
            </a:r>
            <a:r>
              <a:rPr lang="pl-PL" sz="1800" b="1" kern="0" dirty="0">
                <a:solidFill>
                  <a:srgbClr val="000000"/>
                </a:solidFill>
                <a:effectLst/>
                <a:latin typeface="Times New Roman" panose="02020603050405020304" pitchFamily="18" charset="0"/>
                <a:ea typeface="Aptos" panose="020B0004020202020204" pitchFamily="34" charset="0"/>
              </a:rPr>
              <a:t> uwzględniany jest fakt, że zakres niezbędnego substratu majątkowo-osobowego  powinien być wyznaczony przez specyfikę prowadzonej działalności gospodarczej  ?</a:t>
            </a:r>
          </a:p>
          <a:p>
            <a:r>
              <a:rPr lang="pl-PL" sz="1800" kern="0" dirty="0">
                <a:solidFill>
                  <a:srgbClr val="000000"/>
                </a:solidFill>
                <a:latin typeface="Times New Roman" panose="02020603050405020304" pitchFamily="18" charset="0"/>
              </a:rPr>
              <a:t>Przykładowe orzeczenia : I SA/Lu 369/22 (nieprawomocne); I SA/Bk324/23 (nieprawomocne)</a:t>
            </a:r>
          </a:p>
          <a:p>
            <a:endParaRPr lang="pl-PL" sz="1800" kern="0" dirty="0">
              <a:solidFill>
                <a:srgbClr val="000000"/>
              </a:solidFill>
              <a:latin typeface="Times New Roman" panose="02020603050405020304" pitchFamily="18" charset="0"/>
            </a:endParaRPr>
          </a:p>
          <a:p>
            <a:r>
              <a:rPr lang="pl-PL" sz="1800" b="1" kern="0" dirty="0">
                <a:solidFill>
                  <a:srgbClr val="000000"/>
                </a:solidFill>
                <a:latin typeface="Times New Roman" panose="02020603050405020304" pitchFamily="18" charset="0"/>
              </a:rPr>
              <a:t>Czy klauzula </a:t>
            </a:r>
            <a:r>
              <a:rPr lang="en-AU" sz="1800" b="1" i="1" kern="0" dirty="0">
                <a:solidFill>
                  <a:srgbClr val="000000"/>
                </a:solidFill>
                <a:latin typeface="Times New Roman" panose="02020603050405020304" pitchFamily="18" charset="0"/>
              </a:rPr>
              <a:t>beneficial owner</a:t>
            </a:r>
            <a:r>
              <a:rPr lang="pl-PL" sz="1800" b="1" kern="0" dirty="0">
                <a:solidFill>
                  <a:srgbClr val="000000"/>
                </a:solidFill>
                <a:latin typeface="Times New Roman" panose="02020603050405020304" pitchFamily="18" charset="0"/>
              </a:rPr>
              <a:t> jest klauzulą </a:t>
            </a:r>
            <a:r>
              <a:rPr lang="pl-PL" sz="1800" b="1" kern="0" dirty="0" err="1">
                <a:solidFill>
                  <a:srgbClr val="000000"/>
                </a:solidFill>
                <a:latin typeface="Times New Roman" panose="02020603050405020304" pitchFamily="18" charset="0"/>
              </a:rPr>
              <a:t>antyabuzywną</a:t>
            </a:r>
            <a:r>
              <a:rPr lang="pl-PL" sz="1800" b="1" kern="0" dirty="0">
                <a:solidFill>
                  <a:srgbClr val="000000"/>
                </a:solidFill>
                <a:latin typeface="Times New Roman" panose="02020603050405020304" pitchFamily="18" charset="0"/>
              </a:rPr>
              <a:t>  ? </a:t>
            </a:r>
          </a:p>
          <a:p>
            <a:r>
              <a:rPr lang="pl-PL" sz="1800" kern="0" dirty="0">
                <a:solidFill>
                  <a:srgbClr val="000000"/>
                </a:solidFill>
                <a:latin typeface="Times New Roman" panose="02020603050405020304" pitchFamily="18" charset="0"/>
              </a:rPr>
              <a:t>Przykładowe orzeczenia : </a:t>
            </a:r>
            <a:r>
              <a:rPr lang="pl-PL" sz="1800" kern="0" dirty="0">
                <a:effectLst/>
                <a:latin typeface="Times New Roman" panose="02020603050405020304" pitchFamily="18" charset="0"/>
                <a:ea typeface="Aptos" panose="020B0004020202020204" pitchFamily="34" charset="0"/>
              </a:rPr>
              <a:t>II FSK 1230/21</a:t>
            </a:r>
          </a:p>
          <a:p>
            <a:endParaRPr lang="pl-PL" sz="1800" kern="0" dirty="0">
              <a:latin typeface="Times New Roman" panose="02020603050405020304" pitchFamily="18" charset="0"/>
            </a:endParaRPr>
          </a:p>
          <a:p>
            <a:r>
              <a:rPr lang="pl-PL" sz="1800" b="1" kern="0" dirty="0">
                <a:latin typeface="Times New Roman" panose="02020603050405020304" pitchFamily="18" charset="0"/>
              </a:rPr>
              <a:t>Czy zasadne jest wyinterpretowanie warunku </a:t>
            </a:r>
            <a:r>
              <a:rPr lang="en-AU" sz="1800" b="1" i="1" kern="0" dirty="0">
                <a:latin typeface="Times New Roman" panose="02020603050405020304" pitchFamily="18" charset="0"/>
              </a:rPr>
              <a:t>beneficial owner</a:t>
            </a:r>
            <a:r>
              <a:rPr lang="pl-PL" sz="1800" b="1" kern="0" dirty="0">
                <a:latin typeface="Times New Roman" panose="02020603050405020304" pitchFamily="18" charset="0"/>
              </a:rPr>
              <a:t> na gruncie dyrektywy PS ? </a:t>
            </a:r>
          </a:p>
          <a:p>
            <a:r>
              <a:rPr lang="pl-PL" sz="1800" kern="0" dirty="0">
                <a:latin typeface="Times New Roman" panose="02020603050405020304" pitchFamily="18" charset="0"/>
              </a:rPr>
              <a:t>Przykładowe orzeczenia : II FSK 240/21; II FSK 1277/22; II FSK 1588/20</a:t>
            </a:r>
          </a:p>
        </p:txBody>
      </p:sp>
    </p:spTree>
    <p:extLst>
      <p:ext uri="{BB962C8B-B14F-4D97-AF65-F5344CB8AC3E}">
        <p14:creationId xmlns:p14="http://schemas.microsoft.com/office/powerpoint/2010/main" val="2140144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B7A13-C65E-B4EF-A930-F3B30217D110}"/>
              </a:ext>
            </a:extLst>
          </p:cNvPr>
          <p:cNvSpPr>
            <a:spLocks noGrp="1"/>
          </p:cNvSpPr>
          <p:nvPr>
            <p:ph type="title"/>
          </p:nvPr>
        </p:nvSpPr>
        <p:spPr/>
        <p:txBody>
          <a:bodyPr/>
          <a:lstStyle/>
          <a:p>
            <a:r>
              <a:rPr lang="pl-PL" dirty="0"/>
              <a:t>Praktyka polska – problemy </a:t>
            </a:r>
          </a:p>
        </p:txBody>
      </p:sp>
      <p:sp>
        <p:nvSpPr>
          <p:cNvPr id="3" name="Symbol zastępczy zawartości 2">
            <a:extLst>
              <a:ext uri="{FF2B5EF4-FFF2-40B4-BE49-F238E27FC236}">
                <a16:creationId xmlns:a16="http://schemas.microsoft.com/office/drawing/2014/main" id="{DFD6C7CA-B0BB-FEA8-2B4F-E8D29AF4AF32}"/>
              </a:ext>
            </a:extLst>
          </p:cNvPr>
          <p:cNvSpPr>
            <a:spLocks noGrp="1"/>
          </p:cNvSpPr>
          <p:nvPr>
            <p:ph idx="1"/>
          </p:nvPr>
        </p:nvSpPr>
        <p:spPr/>
        <p:txBody>
          <a:bodyPr>
            <a:normAutofit/>
          </a:bodyPr>
          <a:lstStyle/>
          <a:p>
            <a:r>
              <a:rPr lang="pl-PL" sz="1800" b="1" kern="0" dirty="0">
                <a:latin typeface="Times New Roman" panose="02020603050405020304" pitchFamily="18" charset="0"/>
                <a:cs typeface="Times New Roman" panose="02020603050405020304" pitchFamily="18" charset="0"/>
              </a:rPr>
              <a:t>Czy  zmiana polegająca na wprowadzeniu krajowej definicji </a:t>
            </a:r>
            <a:r>
              <a:rPr lang="en-AU" sz="1800" b="1" i="1" kern="0" dirty="0">
                <a:latin typeface="Times New Roman" panose="02020603050405020304" pitchFamily="18" charset="0"/>
                <a:cs typeface="Times New Roman" panose="02020603050405020304" pitchFamily="18" charset="0"/>
              </a:rPr>
              <a:t>beneficial owner</a:t>
            </a:r>
            <a:r>
              <a:rPr lang="pl-PL" sz="1800" b="1" kern="0" dirty="0">
                <a:latin typeface="Times New Roman" panose="02020603050405020304" pitchFamily="18" charset="0"/>
                <a:cs typeface="Times New Roman" panose="02020603050405020304" pitchFamily="18" charset="0"/>
              </a:rPr>
              <a:t>  ma charakter doprecyzowujący czy stanowi novum normatywne ; czy może być stosowana do stanów faktycznych zaistniałych przed 2017 r. ?</a:t>
            </a:r>
            <a:endParaRPr lang="pl-PL" sz="1800" b="1" dirty="0">
              <a:latin typeface="Times New Roman" panose="02020603050405020304" pitchFamily="18" charset="0"/>
              <a:cs typeface="Times New Roman" panose="02020603050405020304" pitchFamily="18" charset="0"/>
            </a:endParaRPr>
          </a:p>
          <a:p>
            <a:r>
              <a:rPr lang="pl-PL" sz="1800" dirty="0">
                <a:latin typeface="Times New Roman" panose="02020603050405020304" pitchFamily="18" charset="0"/>
                <a:cs typeface="Times New Roman" panose="02020603050405020304" pitchFamily="18" charset="0"/>
              </a:rPr>
              <a:t>Przykładowe orzeczenia : II FSK 1230/21 </a:t>
            </a:r>
          </a:p>
          <a:p>
            <a:pPr marL="0" indent="0">
              <a:buNone/>
            </a:pPr>
            <a:endParaRPr lang="pl-PL" sz="1800" dirty="0">
              <a:latin typeface="Times New Roman" panose="02020603050405020304" pitchFamily="18" charset="0"/>
              <a:cs typeface="Times New Roman" panose="02020603050405020304" pitchFamily="18" charset="0"/>
            </a:endParaRPr>
          </a:p>
          <a:p>
            <a:r>
              <a:rPr lang="pl-PL" sz="1800" b="1" dirty="0">
                <a:latin typeface="Times New Roman" panose="02020603050405020304" pitchFamily="18" charset="0"/>
                <a:cs typeface="Times New Roman" panose="02020603050405020304" pitchFamily="18" charset="0"/>
              </a:rPr>
              <a:t>Jakie znaczenie ma krajowa definicja </a:t>
            </a:r>
            <a:r>
              <a:rPr lang="en-AU" sz="1800" b="1" kern="0" dirty="0">
                <a:latin typeface="Times New Roman" panose="02020603050405020304" pitchFamily="18" charset="0"/>
                <a:cs typeface="Times New Roman" panose="02020603050405020304" pitchFamily="18" charset="0"/>
              </a:rPr>
              <a:t>beneficial owner</a:t>
            </a:r>
            <a:r>
              <a:rPr lang="pl-PL" sz="1800" b="1" kern="0" dirty="0">
                <a:latin typeface="Times New Roman" panose="02020603050405020304" pitchFamily="18" charset="0"/>
                <a:cs typeface="Times New Roman" panose="02020603050405020304" pitchFamily="18" charset="0"/>
              </a:rPr>
              <a:t> w świetle stwierdzenia doktryny, komentarza do MK OECD oraz orzeczeń TSUE, że jest to pojęcie międzynarodowego prawa podatkowego  i </a:t>
            </a:r>
            <a:r>
              <a:rPr lang="pl-PL" sz="1800" b="1" dirty="0">
                <a:solidFill>
                  <a:srgbClr val="000000"/>
                </a:solidFill>
                <a:effectLst/>
                <a:latin typeface="Times New Roman" panose="02020603050405020304" pitchFamily="18" charset="0"/>
                <a:ea typeface="Calibri" panose="020F0502020204030204" pitchFamily="34" charset="0"/>
              </a:rPr>
              <a:t>nie może odnosić się do pojęć prawa krajowego o różnych zakresach ?</a:t>
            </a:r>
            <a:endParaRPr lang="pl-PL" sz="1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3944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D6C0132-E5F6-7EED-A436-4DB48D203A73}"/>
              </a:ext>
            </a:extLst>
          </p:cNvPr>
          <p:cNvSpPr>
            <a:spLocks noGrp="1"/>
          </p:cNvSpPr>
          <p:nvPr>
            <p:ph type="title"/>
          </p:nvPr>
        </p:nvSpPr>
        <p:spPr/>
        <p:txBody>
          <a:bodyPr/>
          <a:lstStyle/>
          <a:p>
            <a:r>
              <a:rPr lang="en-AU" dirty="0"/>
              <a:t>Ph.</a:t>
            </a:r>
            <a:r>
              <a:rPr lang="pl-PL" dirty="0"/>
              <a:t> Baker o badaniu substratu majątkowego </a:t>
            </a:r>
          </a:p>
        </p:txBody>
      </p:sp>
      <p:sp>
        <p:nvSpPr>
          <p:cNvPr id="3" name="Symbol zastępczy zawartości 2">
            <a:extLst>
              <a:ext uri="{FF2B5EF4-FFF2-40B4-BE49-F238E27FC236}">
                <a16:creationId xmlns:a16="http://schemas.microsoft.com/office/drawing/2014/main" id="{97510DBC-9962-1784-84D5-71B3F1B181B7}"/>
              </a:ext>
            </a:extLst>
          </p:cNvPr>
          <p:cNvSpPr>
            <a:spLocks noGrp="1"/>
          </p:cNvSpPr>
          <p:nvPr>
            <p:ph idx="1"/>
          </p:nvPr>
        </p:nvSpPr>
        <p:spPr/>
        <p:txBody>
          <a:bodyPr>
            <a:normAutofit/>
          </a:bodyPr>
          <a:lstStyle/>
          <a:p>
            <a:pPr marL="0" indent="0" algn="just">
              <a:lnSpc>
                <a:spcPct val="150000"/>
              </a:lnSpc>
              <a:spcAft>
                <a:spcPts val="1000"/>
              </a:spcAft>
              <a:buNone/>
            </a:pPr>
            <a:r>
              <a:rPr lang="pl-PL" sz="1800" dirty="0">
                <a:solidFill>
                  <a:srgbClr val="000000"/>
                </a:solidFill>
                <a:effectLst/>
                <a:latin typeface="Times New Roman" panose="02020603050405020304" pitchFamily="18" charset="0"/>
                <a:ea typeface="Aptos" panose="020B0004020202020204" pitchFamily="34" charset="0"/>
              </a:rPr>
              <a:t>„Należy w tym kontekście podkreślić , że poziom substratu majątkowego </a:t>
            </a:r>
            <a:r>
              <a:rPr lang="en-AU" sz="1800" i="1" dirty="0">
                <a:solidFill>
                  <a:srgbClr val="000000"/>
                </a:solidFill>
                <a:effectLst/>
                <a:latin typeface="Times New Roman" panose="02020603050405020304" pitchFamily="18" charset="0"/>
                <a:ea typeface="Aptos" panose="020B0004020202020204" pitchFamily="34" charset="0"/>
              </a:rPr>
              <a:t>beneficial owner</a:t>
            </a:r>
            <a:r>
              <a:rPr lang="pl-PL" sz="1800" dirty="0">
                <a:solidFill>
                  <a:srgbClr val="000000"/>
                </a:solidFill>
                <a:effectLst/>
                <a:latin typeface="Times New Roman" panose="02020603050405020304" pitchFamily="18" charset="0"/>
                <a:ea typeface="Aptos" panose="020B0004020202020204" pitchFamily="34" charset="0"/>
              </a:rPr>
              <a:t>  ma bardzo ograniczone znaczenie. Jest całkowicie możliwe, że spółka holdingowa będzie  posiadała rzeczywistą własność dywidend i nie będzie zobowiązana do wypłaty otrzymanych dywidend  innej osobie , mimo że spółka holdingowa nie posiada lokalu, personelu ani majątku innego niż otrzymane udziały. Państwa , które zaczęły badać kwestię </a:t>
            </a:r>
            <a:r>
              <a:rPr lang="en-AU" sz="1800" dirty="0">
                <a:solidFill>
                  <a:srgbClr val="000000"/>
                </a:solidFill>
                <a:effectLst/>
                <a:latin typeface="Times New Roman" panose="02020603050405020304" pitchFamily="18" charset="0"/>
                <a:ea typeface="Aptos" panose="020B0004020202020204" pitchFamily="34" charset="0"/>
              </a:rPr>
              <a:t> </a:t>
            </a:r>
            <a:r>
              <a:rPr lang="en-AU" sz="1800" i="1" dirty="0">
                <a:solidFill>
                  <a:srgbClr val="000000"/>
                </a:solidFill>
                <a:effectLst/>
                <a:latin typeface="Times New Roman" panose="02020603050405020304" pitchFamily="18" charset="0"/>
                <a:ea typeface="Aptos" panose="020B0004020202020204" pitchFamily="34" charset="0"/>
              </a:rPr>
              <a:t>beneficial ownership</a:t>
            </a:r>
            <a:r>
              <a:rPr lang="pl-PL" sz="1800" dirty="0">
                <a:solidFill>
                  <a:srgbClr val="000000"/>
                </a:solidFill>
                <a:effectLst/>
                <a:latin typeface="Times New Roman" panose="02020603050405020304" pitchFamily="18" charset="0"/>
                <a:ea typeface="Aptos" panose="020B0004020202020204" pitchFamily="34" charset="0"/>
              </a:rPr>
              <a:t>  poprzez badanie substancji odbiorcy , w sposób fundamentalnie błędny interpretują  jego  międzynarodowe znaczenie podatkowe” </a:t>
            </a:r>
            <a:r>
              <a:rPr lang="pl-PL" sz="1800" dirty="0">
                <a:effectLst/>
                <a:latin typeface="Times New Roman" panose="02020603050405020304" pitchFamily="18" charset="0"/>
                <a:ea typeface="Aptos" panose="020B0004020202020204" pitchFamily="34" charset="0"/>
              </a:rPr>
              <a:t> </a:t>
            </a:r>
            <a:endParaRPr lang="pl-PL" sz="1800" dirty="0">
              <a:effectLst/>
              <a:latin typeface="Calibri" panose="020F0502020204030204" pitchFamily="34" charset="0"/>
              <a:ea typeface="Aptos" panose="020B0004020202020204" pitchFamily="34" charset="0"/>
            </a:endParaRPr>
          </a:p>
          <a:p>
            <a:pPr marL="0" indent="0">
              <a:buNone/>
            </a:pPr>
            <a:r>
              <a:rPr lang="en-AU" sz="1800" dirty="0"/>
              <a:t>Ph</a:t>
            </a:r>
            <a:r>
              <a:rPr lang="pl-PL" sz="1800" dirty="0"/>
              <a:t>.</a:t>
            </a:r>
            <a:r>
              <a:rPr lang="en-US" sz="1800" dirty="0"/>
              <a:t>Baker</a:t>
            </a:r>
            <a:r>
              <a:rPr lang="pl-PL" sz="1800" dirty="0"/>
              <a:t> .</a:t>
            </a:r>
            <a:r>
              <a:rPr lang="en-US" sz="1800" dirty="0"/>
              <a:t> The Meaning of ‘Beneficial Ownership’ as Applied to Dividends Under the OECD Model Tax Convention [w:] Taxation of Intercompany Dividends Under Tax Treaties and EU Law, red. G. </a:t>
            </a:r>
            <a:r>
              <a:rPr lang="en-US" sz="1800" dirty="0" err="1"/>
              <a:t>Maisto</a:t>
            </a:r>
            <a:r>
              <a:rPr lang="en-US" sz="1800" dirty="0"/>
              <a:t>, IBFD 2012 </a:t>
            </a:r>
            <a:r>
              <a:rPr lang="pl-PL" sz="1800"/>
              <a:t>s.101</a:t>
            </a:r>
            <a:endParaRPr lang="pl-PL" sz="1800" dirty="0"/>
          </a:p>
        </p:txBody>
      </p:sp>
    </p:spTree>
    <p:extLst>
      <p:ext uri="{BB962C8B-B14F-4D97-AF65-F5344CB8AC3E}">
        <p14:creationId xmlns:p14="http://schemas.microsoft.com/office/powerpoint/2010/main" val="2872480712"/>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Pakiet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285</TotalTime>
  <Words>804</Words>
  <Application>Microsoft Office PowerPoint</Application>
  <PresentationFormat>Panoramiczny</PresentationFormat>
  <Paragraphs>38</Paragraphs>
  <Slides>8</Slides>
  <Notes>0</Notes>
  <HiddenSlides>0</HiddenSlides>
  <MMClips>0</MMClips>
  <ScaleCrop>false</ScaleCrop>
  <HeadingPairs>
    <vt:vector size="6" baseType="variant">
      <vt:variant>
        <vt:lpstr>Używane czcionki</vt:lpstr>
      </vt:variant>
      <vt:variant>
        <vt:i4>6</vt:i4>
      </vt:variant>
      <vt:variant>
        <vt:lpstr>Motyw</vt:lpstr>
      </vt:variant>
      <vt:variant>
        <vt:i4>1</vt:i4>
      </vt:variant>
      <vt:variant>
        <vt:lpstr>Tytuły slajdów</vt:lpstr>
      </vt:variant>
      <vt:variant>
        <vt:i4>8</vt:i4>
      </vt:variant>
    </vt:vector>
  </HeadingPairs>
  <TitlesOfParts>
    <vt:vector size="15" baseType="lpstr">
      <vt:lpstr>Aptos</vt:lpstr>
      <vt:lpstr>Aptos Display</vt:lpstr>
      <vt:lpstr>Arial</vt:lpstr>
      <vt:lpstr>Calibri</vt:lpstr>
      <vt:lpstr>Symbol</vt:lpstr>
      <vt:lpstr>Times New Roman</vt:lpstr>
      <vt:lpstr>Motyw pakietu Office</vt:lpstr>
      <vt:lpstr>Hanna Litwińczuk Uniwersytet Warszawski  </vt:lpstr>
      <vt:lpstr>Przesłanki uznania za spółkę „ conduit” w wyrokach duńskich </vt:lpstr>
      <vt:lpstr>Przesłanki uznania za spółkę „ conduit” w wyrokach duńskich </vt:lpstr>
      <vt:lpstr> Uwagi Rzecznik Generalnej do sprawy C - 115/16 N Luksemburg 1.  </vt:lpstr>
      <vt:lpstr> Uwagi Rzecznik Generalnej  do sprawy C - 119/16  C. Danmark I </vt:lpstr>
      <vt:lpstr>Praktyka polska – problemy </vt:lpstr>
      <vt:lpstr>Praktyka polska – problemy </vt:lpstr>
      <vt:lpstr>Ph. Baker o badaniu substratu majątkowego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Hanna Litwińczuk</dc:creator>
  <cp:lastModifiedBy>Hanna Litwińczuk</cp:lastModifiedBy>
  <cp:revision>1</cp:revision>
  <dcterms:created xsi:type="dcterms:W3CDTF">2024-11-09T23:02:06Z</dcterms:created>
  <dcterms:modified xsi:type="dcterms:W3CDTF">2024-11-17T13:47:46Z</dcterms:modified>
</cp:coreProperties>
</file>