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8"/>
  </p:notesMasterIdLst>
  <p:handoutMasterIdLst>
    <p:handoutMasterId r:id="rId29"/>
  </p:handoutMasterIdLst>
  <p:sldIdLst>
    <p:sldId id="256" r:id="rId5"/>
    <p:sldId id="528" r:id="rId6"/>
    <p:sldId id="264" r:id="rId7"/>
    <p:sldId id="555" r:id="rId8"/>
    <p:sldId id="556" r:id="rId9"/>
    <p:sldId id="558" r:id="rId10"/>
    <p:sldId id="557" r:id="rId11"/>
    <p:sldId id="540" r:id="rId12"/>
    <p:sldId id="564" r:id="rId13"/>
    <p:sldId id="563" r:id="rId14"/>
    <p:sldId id="565" r:id="rId15"/>
    <p:sldId id="263" r:id="rId16"/>
    <p:sldId id="568" r:id="rId17"/>
    <p:sldId id="569" r:id="rId18"/>
    <p:sldId id="570" r:id="rId19"/>
    <p:sldId id="571" r:id="rId20"/>
    <p:sldId id="536" r:id="rId21"/>
    <p:sldId id="532" r:id="rId22"/>
    <p:sldId id="539" r:id="rId23"/>
    <p:sldId id="561" r:id="rId24"/>
    <p:sldId id="559" r:id="rId25"/>
    <p:sldId id="566" r:id="rId26"/>
    <p:sldId id="567" r:id="rId27"/>
  </p:sldIdLst>
  <p:sldSz cx="9144000" cy="5143500" type="screen16x9"/>
  <p:notesSz cx="6858000" cy="9144000"/>
  <p:defaultTextStyle>
    <a:defPPr>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4D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98"/>
    <p:restoredTop sz="95039"/>
  </p:normalViewPr>
  <p:slideViewPr>
    <p:cSldViewPr snapToGrid="0" snapToObjects="1">
      <p:cViewPr varScale="1">
        <p:scale>
          <a:sx n="133" d="100"/>
          <a:sy n="133" d="100"/>
        </p:scale>
        <p:origin x="608" y="17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a:extLst>
              <a:ext uri="{FF2B5EF4-FFF2-40B4-BE49-F238E27FC236}">
                <a16:creationId xmlns:a16="http://schemas.microsoft.com/office/drawing/2014/main" id="{CEAD7302-EBDF-7743-96CE-46CD1DEF55D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a:extLst>
              <a:ext uri="{FF2B5EF4-FFF2-40B4-BE49-F238E27FC236}">
                <a16:creationId xmlns:a16="http://schemas.microsoft.com/office/drawing/2014/main" id="{4B689CB7-FDDE-1245-AFE7-FDF70B63C4A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D44D21-026A-6045-850E-569018E1EB7F}" type="datetimeFigureOut">
              <a:rPr lang="pl-PL" smtClean="0"/>
              <a:t>22.11.2024</a:t>
            </a:fld>
            <a:endParaRPr lang="pl-PL"/>
          </a:p>
        </p:txBody>
      </p:sp>
      <p:sp>
        <p:nvSpPr>
          <p:cNvPr id="4" name="Symbol zastępczy stopki 3">
            <a:extLst>
              <a:ext uri="{FF2B5EF4-FFF2-40B4-BE49-F238E27FC236}">
                <a16:creationId xmlns:a16="http://schemas.microsoft.com/office/drawing/2014/main" id="{9C4DD4F7-4DE5-B941-9FA8-7FADDFE183E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a:extLst>
              <a:ext uri="{FF2B5EF4-FFF2-40B4-BE49-F238E27FC236}">
                <a16:creationId xmlns:a16="http://schemas.microsoft.com/office/drawing/2014/main" id="{C08B9298-6ADC-0244-BF70-B777629CACC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0F6A87-7B6E-094A-91E2-2500FD97DD27}" type="slidenum">
              <a:rPr lang="pl-PL" smtClean="0"/>
              <a:t>‹#›</a:t>
            </a:fld>
            <a:endParaRPr lang="pl-PL"/>
          </a:p>
        </p:txBody>
      </p:sp>
    </p:spTree>
    <p:extLst>
      <p:ext uri="{BB962C8B-B14F-4D97-AF65-F5344CB8AC3E}">
        <p14:creationId xmlns:p14="http://schemas.microsoft.com/office/powerpoint/2010/main" val="264818040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237A7C-C14E-4E45-8270-22ED1C997762}" type="datetimeFigureOut">
              <a:rPr lang="pl-PL" smtClean="0"/>
              <a:pPr/>
              <a:t>22.11.2024</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8D141E-4A17-9D4B-9B4D-77C2D4CF8168}" type="slidenum">
              <a:rPr lang="pl-PL" smtClean="0"/>
              <a:pPr/>
              <a:t>‹#›</a:t>
            </a:fld>
            <a:endParaRPr lang="pl-PL"/>
          </a:p>
        </p:txBody>
      </p:sp>
    </p:spTree>
    <p:extLst>
      <p:ext uri="{BB962C8B-B14F-4D97-AF65-F5344CB8AC3E}">
        <p14:creationId xmlns:p14="http://schemas.microsoft.com/office/powerpoint/2010/main" val="159864821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ytuł prezentacji 1">
    <p:bg>
      <p:bgPr>
        <a:solidFill>
          <a:schemeClr val="tx2"/>
        </a:solidFill>
        <a:effectLst/>
      </p:bgPr>
    </p:bg>
    <p:spTree>
      <p:nvGrpSpPr>
        <p:cNvPr id="1" name=""/>
        <p:cNvGrpSpPr/>
        <p:nvPr/>
      </p:nvGrpSpPr>
      <p:grpSpPr>
        <a:xfrm>
          <a:off x="0" y="0"/>
          <a:ext cx="0" cy="0"/>
          <a:chOff x="0" y="0"/>
          <a:chExt cx="0" cy="0"/>
        </a:xfrm>
      </p:grpSpPr>
      <p:sp>
        <p:nvSpPr>
          <p:cNvPr id="2" name="Tytuł 1"/>
          <p:cNvSpPr>
            <a:spLocks noGrp="1"/>
          </p:cNvSpPr>
          <p:nvPr>
            <p:ph type="ctrTitle"/>
          </p:nvPr>
        </p:nvSpPr>
        <p:spPr>
          <a:xfrm>
            <a:off x="1044000" y="2687772"/>
            <a:ext cx="7541112" cy="1102519"/>
          </a:xfrm>
        </p:spPr>
        <p:txBody>
          <a:bodyPr lIns="0" tIns="0" rIns="0" bIns="0" anchor="b" anchorCtr="0">
            <a:noAutofit/>
          </a:bodyPr>
          <a:lstStyle>
            <a:lvl1pPr algn="l">
              <a:defRPr sz="3200" b="1">
                <a:solidFill>
                  <a:srgbClr val="FFFFFF"/>
                </a:solidFill>
                <a:latin typeface="Open Sans Regular"/>
                <a:cs typeface="Open Sans Regular"/>
              </a:defRPr>
            </a:lvl1pPr>
          </a:lstStyle>
          <a:p>
            <a:r>
              <a:rPr lang="pl-PL" dirty="0"/>
              <a:t>Kliknij, aby </a:t>
            </a:r>
            <a:r>
              <a:rPr lang="pl-PL" dirty="0" err="1"/>
              <a:t>edyt</a:t>
            </a:r>
            <a:r>
              <a:rPr lang="pl-PL" dirty="0"/>
              <a:t>. styl wz. tyt.</a:t>
            </a:r>
          </a:p>
        </p:txBody>
      </p:sp>
      <p:sp>
        <p:nvSpPr>
          <p:cNvPr id="3" name="Podtytuł 2"/>
          <p:cNvSpPr>
            <a:spLocks noGrp="1"/>
          </p:cNvSpPr>
          <p:nvPr>
            <p:ph type="subTitle" idx="1"/>
          </p:nvPr>
        </p:nvSpPr>
        <p:spPr>
          <a:xfrm>
            <a:off x="1044000" y="3892070"/>
            <a:ext cx="6400800" cy="588409"/>
          </a:xfrm>
        </p:spPr>
        <p:txBody>
          <a:bodyPr lIns="0" tIns="0" rIns="0" bIns="0">
            <a:noAutofit/>
          </a:bodyPr>
          <a:lstStyle>
            <a:lvl1pPr marL="0" indent="0" algn="l">
              <a:buNone/>
              <a:defRPr sz="2400">
                <a:solidFill>
                  <a:schemeClr val="bg1"/>
                </a:solidFill>
                <a:latin typeface="Open Sans Light"/>
                <a:cs typeface="Open Sans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a:t>Kliknij, aby edytować styl wzorca podtytułu</a:t>
            </a:r>
          </a:p>
        </p:txBody>
      </p:sp>
      <p:sp>
        <p:nvSpPr>
          <p:cNvPr id="5" name="Symbol zastępczy stopki 4"/>
          <p:cNvSpPr>
            <a:spLocks noGrp="1"/>
          </p:cNvSpPr>
          <p:nvPr>
            <p:ph type="ftr" sz="quarter" idx="11"/>
          </p:nvPr>
        </p:nvSpPr>
        <p:spPr>
          <a:xfrm>
            <a:off x="1044000" y="4486735"/>
            <a:ext cx="2895600" cy="273844"/>
          </a:xfrm>
          <a:prstGeom prst="rect">
            <a:avLst/>
          </a:prstGeom>
        </p:spPr>
        <p:txBody>
          <a:bodyPr lIns="0" tIns="0" rIns="0" bIns="0"/>
          <a:lstStyle>
            <a:lvl1pPr algn="l">
              <a:defRPr sz="1100">
                <a:solidFill>
                  <a:schemeClr val="bg1"/>
                </a:solidFill>
                <a:latin typeface="Open Sans Light"/>
                <a:cs typeface="Open Sans Light"/>
              </a:defRPr>
            </a:lvl1pPr>
          </a:lstStyle>
          <a:p>
            <a:endParaRPr lang="pl-PL" dirty="0"/>
          </a:p>
        </p:txBody>
      </p:sp>
      <p:pic>
        <p:nvPicPr>
          <p:cNvPr id="9" name="Obraz 8" descr="logoSGH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7741" y="473241"/>
            <a:ext cx="900363" cy="900363"/>
          </a:xfrm>
          <a:prstGeom prst="rect">
            <a:avLst/>
          </a:prstGeom>
        </p:spPr>
      </p:pic>
    </p:spTree>
    <p:extLst>
      <p:ext uri="{BB962C8B-B14F-4D97-AF65-F5344CB8AC3E}">
        <p14:creationId xmlns:p14="http://schemas.microsoft.com/office/powerpoint/2010/main" val="2181764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ytuł prezentacji 2">
    <p:bg>
      <p:bgPr>
        <a:solidFill>
          <a:schemeClr val="bg1"/>
        </a:solidFill>
        <a:effectLst/>
      </p:bgPr>
    </p:bg>
    <p:spTree>
      <p:nvGrpSpPr>
        <p:cNvPr id="1" name=""/>
        <p:cNvGrpSpPr/>
        <p:nvPr/>
      </p:nvGrpSpPr>
      <p:grpSpPr>
        <a:xfrm>
          <a:off x="0" y="0"/>
          <a:ext cx="0" cy="0"/>
          <a:chOff x="0" y="0"/>
          <a:chExt cx="0" cy="0"/>
        </a:xfrm>
      </p:grpSpPr>
      <p:pic>
        <p:nvPicPr>
          <p:cNvPr id="7" name="Obraz 6" descr="foto-ogoln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1291" cy="5143500"/>
          </a:xfrm>
          <a:prstGeom prst="rect">
            <a:avLst/>
          </a:prstGeom>
        </p:spPr>
      </p:pic>
      <p:pic>
        <p:nvPicPr>
          <p:cNvPr id="6" name="Obraz 5" descr="SGH_piramida-ogolna.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1291" cy="5143500"/>
          </a:xfrm>
          <a:prstGeom prst="rect">
            <a:avLst/>
          </a:prstGeom>
        </p:spPr>
      </p:pic>
      <p:sp>
        <p:nvSpPr>
          <p:cNvPr id="5" name="Symbol zastępczy stopki 4"/>
          <p:cNvSpPr>
            <a:spLocks noGrp="1"/>
          </p:cNvSpPr>
          <p:nvPr>
            <p:ph type="ftr" sz="quarter" idx="11"/>
          </p:nvPr>
        </p:nvSpPr>
        <p:spPr>
          <a:xfrm>
            <a:off x="1044000" y="4486735"/>
            <a:ext cx="2895600" cy="273844"/>
          </a:xfrm>
          <a:prstGeom prst="rect">
            <a:avLst/>
          </a:prstGeom>
        </p:spPr>
        <p:txBody>
          <a:bodyPr lIns="0" tIns="0" rIns="0" bIns="0"/>
          <a:lstStyle>
            <a:lvl1pPr algn="l">
              <a:defRPr sz="1100">
                <a:solidFill>
                  <a:schemeClr val="bg1"/>
                </a:solidFill>
                <a:latin typeface="Open Sans Light"/>
                <a:cs typeface="Open Sans Light"/>
              </a:defRPr>
            </a:lvl1pPr>
          </a:lstStyle>
          <a:p>
            <a:endParaRPr lang="pl-PL" dirty="0"/>
          </a:p>
        </p:txBody>
      </p:sp>
      <p:pic>
        <p:nvPicPr>
          <p:cNvPr id="9" name="Obraz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17741" y="473241"/>
            <a:ext cx="900363" cy="900363"/>
          </a:xfrm>
          <a:prstGeom prst="rect">
            <a:avLst/>
          </a:prstGeom>
        </p:spPr>
      </p:pic>
      <p:sp>
        <p:nvSpPr>
          <p:cNvPr id="10" name="Tytuł 1"/>
          <p:cNvSpPr>
            <a:spLocks noGrp="1"/>
          </p:cNvSpPr>
          <p:nvPr>
            <p:ph type="ctrTitle"/>
          </p:nvPr>
        </p:nvSpPr>
        <p:spPr>
          <a:xfrm>
            <a:off x="1044000" y="2687772"/>
            <a:ext cx="7541112" cy="1102519"/>
          </a:xfrm>
        </p:spPr>
        <p:txBody>
          <a:bodyPr lIns="0" tIns="0" rIns="0" bIns="0" anchor="b" anchorCtr="0">
            <a:noAutofit/>
          </a:bodyPr>
          <a:lstStyle>
            <a:lvl1pPr algn="l">
              <a:defRPr sz="3200" b="1">
                <a:solidFill>
                  <a:srgbClr val="FFFFFF"/>
                </a:solidFill>
                <a:latin typeface="Open Sans Regular"/>
                <a:cs typeface="Open Sans Regular"/>
              </a:defRPr>
            </a:lvl1pPr>
          </a:lstStyle>
          <a:p>
            <a:r>
              <a:rPr lang="pl-PL" dirty="0"/>
              <a:t>Kliknij, aby </a:t>
            </a:r>
            <a:r>
              <a:rPr lang="pl-PL" dirty="0" err="1"/>
              <a:t>edyt</a:t>
            </a:r>
            <a:r>
              <a:rPr lang="pl-PL" dirty="0"/>
              <a:t>. styl wz. tyt.</a:t>
            </a:r>
          </a:p>
        </p:txBody>
      </p:sp>
      <p:sp>
        <p:nvSpPr>
          <p:cNvPr id="11" name="Podtytuł 2"/>
          <p:cNvSpPr>
            <a:spLocks noGrp="1"/>
          </p:cNvSpPr>
          <p:nvPr>
            <p:ph type="subTitle" idx="1"/>
          </p:nvPr>
        </p:nvSpPr>
        <p:spPr>
          <a:xfrm>
            <a:off x="1044000" y="3892070"/>
            <a:ext cx="6400800" cy="588409"/>
          </a:xfrm>
        </p:spPr>
        <p:txBody>
          <a:bodyPr lIns="0" tIns="0" rIns="0" bIns="0">
            <a:noAutofit/>
          </a:bodyPr>
          <a:lstStyle>
            <a:lvl1pPr marL="0" indent="0" algn="l">
              <a:buNone/>
              <a:defRPr sz="2400">
                <a:solidFill>
                  <a:schemeClr val="bg1"/>
                </a:solidFill>
                <a:latin typeface="Open Sans Light"/>
                <a:cs typeface="Open Sans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dirty="0"/>
              <a:t>Kliknij, aby edytować styl wzorca podtytułu</a:t>
            </a:r>
          </a:p>
        </p:txBody>
      </p:sp>
    </p:spTree>
    <p:extLst>
      <p:ext uri="{BB962C8B-B14F-4D97-AF65-F5344CB8AC3E}">
        <p14:creationId xmlns:p14="http://schemas.microsoft.com/office/powerpoint/2010/main" val="3493182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ytuł rozdziału">
    <p:bg>
      <p:bgPr>
        <a:solidFill>
          <a:schemeClr val="tx2"/>
        </a:solidFill>
        <a:effectLst/>
      </p:bgPr>
    </p:bg>
    <p:spTree>
      <p:nvGrpSpPr>
        <p:cNvPr id="1" name=""/>
        <p:cNvGrpSpPr/>
        <p:nvPr/>
      </p:nvGrpSpPr>
      <p:grpSpPr>
        <a:xfrm>
          <a:off x="0" y="0"/>
          <a:ext cx="0" cy="0"/>
          <a:chOff x="0" y="0"/>
          <a:chExt cx="0" cy="0"/>
        </a:xfrm>
      </p:grpSpPr>
      <p:sp>
        <p:nvSpPr>
          <p:cNvPr id="6" name="Tytuł 1"/>
          <p:cNvSpPr>
            <a:spLocks noGrp="1"/>
          </p:cNvSpPr>
          <p:nvPr>
            <p:ph type="ctrTitle"/>
          </p:nvPr>
        </p:nvSpPr>
        <p:spPr>
          <a:xfrm>
            <a:off x="1044000" y="3181996"/>
            <a:ext cx="7541112" cy="1102519"/>
          </a:xfrm>
        </p:spPr>
        <p:txBody>
          <a:bodyPr lIns="0" tIns="0" rIns="0" bIns="0" anchor="b" anchorCtr="0">
            <a:noAutofit/>
          </a:bodyPr>
          <a:lstStyle>
            <a:lvl1pPr algn="l">
              <a:defRPr sz="3200" b="1">
                <a:solidFill>
                  <a:srgbClr val="FFFFFF"/>
                </a:solidFill>
                <a:latin typeface="Open Sans Regular"/>
                <a:cs typeface="Open Sans Regular"/>
              </a:defRPr>
            </a:lvl1pPr>
          </a:lstStyle>
          <a:p>
            <a:r>
              <a:rPr lang="pl-PL" dirty="0"/>
              <a:t>Kliknij, aby </a:t>
            </a:r>
            <a:r>
              <a:rPr lang="pl-PL" dirty="0" err="1"/>
              <a:t>edyt</a:t>
            </a:r>
            <a:r>
              <a:rPr lang="pl-PL" dirty="0"/>
              <a:t>. styl wz. tyt.</a:t>
            </a:r>
          </a:p>
        </p:txBody>
      </p:sp>
    </p:spTree>
    <p:extLst>
      <p:ext uri="{BB962C8B-B14F-4D97-AF65-F5344CB8AC3E}">
        <p14:creationId xmlns:p14="http://schemas.microsoft.com/office/powerpoint/2010/main" val="1087604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ajd 1 kolumna">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Kliknij, aby </a:t>
            </a:r>
            <a:r>
              <a:rPr lang="pl-PL" dirty="0" err="1"/>
              <a:t>edyt</a:t>
            </a:r>
            <a:r>
              <a:rPr lang="pl-PL" dirty="0"/>
              <a:t>. styl wz. tyt.</a:t>
            </a:r>
          </a:p>
        </p:txBody>
      </p:sp>
      <p:sp>
        <p:nvSpPr>
          <p:cNvPr id="3" name="Symbol zastępczy zawartości 2"/>
          <p:cNvSpPr>
            <a:spLocks noGrp="1"/>
          </p:cNvSpPr>
          <p:nvPr>
            <p:ph sz="half" idx="1"/>
          </p:nvPr>
        </p:nvSpPr>
        <p:spPr>
          <a:xfrm>
            <a:off x="917999" y="1187302"/>
            <a:ext cx="7773417" cy="3145745"/>
          </a:xfrm>
        </p:spPr>
        <p:txBody>
          <a:bodyPr>
            <a:noAutofit/>
          </a:bodyPr>
          <a:lstStyle>
            <a:lvl1pPr>
              <a:defRPr sz="1700"/>
            </a:lvl1pPr>
            <a:lvl2pPr>
              <a:defRPr sz="1700"/>
            </a:lvl2pPr>
            <a:lvl3pPr>
              <a:defRPr sz="1700"/>
            </a:lvl3pPr>
            <a:lvl4pPr>
              <a:defRPr sz="1700"/>
            </a:lvl4pPr>
            <a:lvl5pPr>
              <a:defRPr sz="1700"/>
            </a:lvl5pPr>
            <a:lvl6pPr>
              <a:defRPr sz="1800"/>
            </a:lvl6pPr>
            <a:lvl7pPr>
              <a:defRPr sz="1800"/>
            </a:lvl7pPr>
            <a:lvl8pPr>
              <a:defRPr sz="1800"/>
            </a:lvl8pPr>
            <a:lvl9pPr>
              <a:defRPr sz="1800"/>
            </a:lvl9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Tree>
    <p:extLst>
      <p:ext uri="{BB962C8B-B14F-4D97-AF65-F5344CB8AC3E}">
        <p14:creationId xmlns:p14="http://schemas.microsoft.com/office/powerpoint/2010/main" val="21077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slajd 2 kolumn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Kliknij, aby </a:t>
            </a:r>
            <a:r>
              <a:rPr lang="pl-PL" dirty="0" err="1"/>
              <a:t>edyt</a:t>
            </a:r>
            <a:r>
              <a:rPr lang="pl-PL" dirty="0"/>
              <a:t>. styl wz. tyt.</a:t>
            </a:r>
          </a:p>
        </p:txBody>
      </p:sp>
      <p:sp>
        <p:nvSpPr>
          <p:cNvPr id="3" name="Symbol zastępczy zawartości 2"/>
          <p:cNvSpPr>
            <a:spLocks noGrp="1"/>
          </p:cNvSpPr>
          <p:nvPr>
            <p:ph sz="half" idx="1"/>
          </p:nvPr>
        </p:nvSpPr>
        <p:spPr>
          <a:xfrm>
            <a:off x="918000" y="1187302"/>
            <a:ext cx="3577800" cy="3145745"/>
          </a:xfrm>
        </p:spPr>
        <p:txBody>
          <a:bodyPr>
            <a:noAutofit/>
          </a:bodyPr>
          <a:lstStyle>
            <a:lvl1pPr>
              <a:defRPr sz="1700"/>
            </a:lvl1pPr>
            <a:lvl2pPr>
              <a:defRPr sz="1700"/>
            </a:lvl2pPr>
            <a:lvl3pPr>
              <a:defRPr sz="1700"/>
            </a:lvl3pPr>
            <a:lvl4pPr>
              <a:defRPr sz="1700"/>
            </a:lvl4pPr>
            <a:lvl5pPr>
              <a:defRPr sz="1700"/>
            </a:lvl5pPr>
            <a:lvl6pPr>
              <a:defRPr sz="1800"/>
            </a:lvl6pPr>
            <a:lvl7pPr>
              <a:defRPr sz="1800"/>
            </a:lvl7pPr>
            <a:lvl8pPr>
              <a:defRPr sz="1800"/>
            </a:lvl8pPr>
            <a:lvl9pPr>
              <a:defRPr sz="1800"/>
            </a:lvl9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zawartości 3"/>
          <p:cNvSpPr>
            <a:spLocks noGrp="1"/>
          </p:cNvSpPr>
          <p:nvPr>
            <p:ph sz="half" idx="2"/>
          </p:nvPr>
        </p:nvSpPr>
        <p:spPr>
          <a:xfrm>
            <a:off x="4920624" y="1187302"/>
            <a:ext cx="3766176" cy="3145745"/>
          </a:xfrm>
        </p:spPr>
        <p:txBody>
          <a:bodyPr>
            <a:noAutofit/>
          </a:bodyPr>
          <a:lstStyle>
            <a:lvl1pPr>
              <a:defRPr sz="1700"/>
            </a:lvl1pPr>
            <a:lvl2pPr>
              <a:defRPr sz="1700"/>
            </a:lvl2pPr>
            <a:lvl3pPr>
              <a:defRPr sz="1700"/>
            </a:lvl3pPr>
            <a:lvl4pPr>
              <a:defRPr sz="1700"/>
            </a:lvl4pPr>
            <a:lvl5pPr>
              <a:defRPr sz="1700"/>
            </a:lvl5pPr>
            <a:lvl6pPr>
              <a:defRPr sz="1800"/>
            </a:lvl6pPr>
            <a:lvl7pPr>
              <a:defRPr sz="1800"/>
            </a:lvl7pPr>
            <a:lvl8pPr>
              <a:defRPr sz="1800"/>
            </a:lvl8pPr>
            <a:lvl9pPr>
              <a:defRPr sz="1800"/>
            </a:lvl9p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Tree>
    <p:extLst>
      <p:ext uri="{BB962C8B-B14F-4D97-AF65-F5344CB8AC3E}">
        <p14:creationId xmlns:p14="http://schemas.microsoft.com/office/powerpoint/2010/main" val="3770058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aleria zdję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Kliknij, aby </a:t>
            </a:r>
            <a:r>
              <a:rPr lang="pl-PL" dirty="0" err="1"/>
              <a:t>edyt</a:t>
            </a:r>
            <a:r>
              <a:rPr lang="pl-PL" dirty="0"/>
              <a:t>. styl wz. tyt.</a:t>
            </a:r>
          </a:p>
        </p:txBody>
      </p:sp>
      <p:sp>
        <p:nvSpPr>
          <p:cNvPr id="7" name="Symbol zastępczy tekstu 6"/>
          <p:cNvSpPr>
            <a:spLocks noGrp="1"/>
          </p:cNvSpPr>
          <p:nvPr>
            <p:ph type="body" sz="quarter" idx="10" hasCustomPrompt="1"/>
          </p:nvPr>
        </p:nvSpPr>
        <p:spPr>
          <a:xfrm>
            <a:off x="917575" y="1238250"/>
            <a:ext cx="2273300" cy="300038"/>
          </a:xfrm>
        </p:spPr>
        <p:txBody>
          <a:bodyPr anchor="t" anchorCtr="0">
            <a:noAutofit/>
          </a:bodyPr>
          <a:lstStyle>
            <a:lvl1pPr marL="0" indent="0">
              <a:buNone/>
              <a:defRPr sz="1100">
                <a:solidFill>
                  <a:srgbClr val="007481"/>
                </a:solidFill>
              </a:defRPr>
            </a:lvl1pPr>
            <a:lvl2pPr marL="457200" indent="0">
              <a:buNone/>
              <a:defRPr/>
            </a:lvl2pPr>
            <a:lvl3pPr marL="914400" indent="0">
              <a:buNone/>
              <a:defRPr/>
            </a:lvl3pPr>
            <a:lvl4pPr marL="1371600" indent="0">
              <a:buNone/>
              <a:defRPr/>
            </a:lvl4pPr>
            <a:lvl5pPr marL="1828800" indent="0">
              <a:buNone/>
              <a:defRPr/>
            </a:lvl5pPr>
          </a:lstStyle>
          <a:p>
            <a:pPr lvl="0"/>
            <a:r>
              <a:rPr lang="pl-PL" dirty="0"/>
              <a:t>TYTUŁ ZDJĘCIA</a:t>
            </a:r>
          </a:p>
        </p:txBody>
      </p:sp>
      <p:sp>
        <p:nvSpPr>
          <p:cNvPr id="9" name="Symbol zastępczy obrazu 8"/>
          <p:cNvSpPr>
            <a:spLocks noGrp="1"/>
          </p:cNvSpPr>
          <p:nvPr>
            <p:ph type="pic" sz="quarter" idx="11"/>
          </p:nvPr>
        </p:nvSpPr>
        <p:spPr>
          <a:xfrm>
            <a:off x="917575" y="1538288"/>
            <a:ext cx="2273300" cy="2066925"/>
          </a:xfrm>
        </p:spPr>
        <p:txBody>
          <a:bodyPr/>
          <a:lstStyle/>
          <a:p>
            <a:endParaRPr lang="pl-PL"/>
          </a:p>
        </p:txBody>
      </p:sp>
      <p:sp>
        <p:nvSpPr>
          <p:cNvPr id="11" name="Symbol zastępczy zawartości 10"/>
          <p:cNvSpPr>
            <a:spLocks noGrp="1"/>
          </p:cNvSpPr>
          <p:nvPr>
            <p:ph sz="quarter" idx="12"/>
          </p:nvPr>
        </p:nvSpPr>
        <p:spPr>
          <a:xfrm>
            <a:off x="917575" y="3682872"/>
            <a:ext cx="2273300" cy="611188"/>
          </a:xfrm>
        </p:spPr>
        <p:txBody>
          <a:bodyPr>
            <a:noAutofit/>
          </a:bodyPr>
          <a:lstStyle>
            <a:lvl1pPr marL="0" indent="0">
              <a:buNone/>
              <a:defRPr sz="900"/>
            </a:lvl1pPr>
            <a:lvl2pPr marL="457200" indent="0">
              <a:buNone/>
              <a:defRPr sz="900"/>
            </a:lvl2pPr>
            <a:lvl3pPr marL="914400" indent="0">
              <a:buNone/>
              <a:defRPr sz="900"/>
            </a:lvl3pPr>
            <a:lvl4pPr marL="1371600" indent="0">
              <a:buNone/>
              <a:defRPr sz="900"/>
            </a:lvl4pPr>
            <a:lvl5pPr marL="1828800" indent="0">
              <a:buNone/>
              <a:defRPr sz="900"/>
            </a:lvl5pPr>
          </a:lstStyle>
          <a:p>
            <a:pPr lvl="0"/>
            <a:r>
              <a:rPr lang="pl-PL" dirty="0"/>
              <a:t>Kliknij, aby edytować style wzorca tekstu</a:t>
            </a:r>
          </a:p>
        </p:txBody>
      </p:sp>
      <p:sp>
        <p:nvSpPr>
          <p:cNvPr id="12" name="Symbol zastępczy tekstu 6"/>
          <p:cNvSpPr>
            <a:spLocks noGrp="1"/>
          </p:cNvSpPr>
          <p:nvPr>
            <p:ph type="body" sz="quarter" idx="13" hasCustomPrompt="1"/>
          </p:nvPr>
        </p:nvSpPr>
        <p:spPr>
          <a:xfrm>
            <a:off x="3661120" y="1238250"/>
            <a:ext cx="2273300" cy="300038"/>
          </a:xfrm>
        </p:spPr>
        <p:txBody>
          <a:bodyPr anchor="t" anchorCtr="0">
            <a:noAutofit/>
          </a:bodyPr>
          <a:lstStyle>
            <a:lvl1pPr marL="0" indent="0">
              <a:buNone/>
              <a:defRPr sz="1100">
                <a:solidFill>
                  <a:srgbClr val="007481"/>
                </a:solidFill>
              </a:defRPr>
            </a:lvl1pPr>
            <a:lvl2pPr marL="457200" indent="0">
              <a:buNone/>
              <a:defRPr/>
            </a:lvl2pPr>
            <a:lvl3pPr marL="914400" indent="0">
              <a:buNone/>
              <a:defRPr/>
            </a:lvl3pPr>
            <a:lvl4pPr marL="1371600" indent="0">
              <a:buNone/>
              <a:defRPr/>
            </a:lvl4pPr>
            <a:lvl5pPr marL="1828800" indent="0">
              <a:buNone/>
              <a:defRPr/>
            </a:lvl5pPr>
          </a:lstStyle>
          <a:p>
            <a:pPr lvl="0"/>
            <a:r>
              <a:rPr lang="pl-PL" dirty="0"/>
              <a:t>TYTUŁ ZDJĘCIA</a:t>
            </a:r>
          </a:p>
        </p:txBody>
      </p:sp>
      <p:sp>
        <p:nvSpPr>
          <p:cNvPr id="13" name="Symbol zastępczy obrazu 8"/>
          <p:cNvSpPr>
            <a:spLocks noGrp="1"/>
          </p:cNvSpPr>
          <p:nvPr>
            <p:ph type="pic" sz="quarter" idx="14"/>
          </p:nvPr>
        </p:nvSpPr>
        <p:spPr>
          <a:xfrm>
            <a:off x="3661120" y="1538288"/>
            <a:ext cx="2273300" cy="2066925"/>
          </a:xfrm>
        </p:spPr>
        <p:txBody>
          <a:bodyPr/>
          <a:lstStyle/>
          <a:p>
            <a:endParaRPr lang="pl-PL"/>
          </a:p>
        </p:txBody>
      </p:sp>
      <p:sp>
        <p:nvSpPr>
          <p:cNvPr id="14" name="Symbol zastępczy zawartości 10"/>
          <p:cNvSpPr>
            <a:spLocks noGrp="1"/>
          </p:cNvSpPr>
          <p:nvPr>
            <p:ph sz="quarter" idx="15"/>
          </p:nvPr>
        </p:nvSpPr>
        <p:spPr>
          <a:xfrm>
            <a:off x="3661120" y="3682872"/>
            <a:ext cx="2273300" cy="611188"/>
          </a:xfrm>
        </p:spPr>
        <p:txBody>
          <a:bodyPr>
            <a:noAutofit/>
          </a:bodyPr>
          <a:lstStyle>
            <a:lvl1pPr marL="0" indent="0">
              <a:buNone/>
              <a:defRPr sz="900"/>
            </a:lvl1pPr>
            <a:lvl2pPr marL="457200" indent="0">
              <a:buNone/>
              <a:defRPr sz="900"/>
            </a:lvl2pPr>
            <a:lvl3pPr marL="914400" indent="0">
              <a:buNone/>
              <a:defRPr sz="900"/>
            </a:lvl3pPr>
            <a:lvl4pPr marL="1371600" indent="0">
              <a:buNone/>
              <a:defRPr sz="900"/>
            </a:lvl4pPr>
            <a:lvl5pPr marL="1828800" indent="0">
              <a:buNone/>
              <a:defRPr sz="900"/>
            </a:lvl5pPr>
          </a:lstStyle>
          <a:p>
            <a:pPr lvl="0"/>
            <a:r>
              <a:rPr lang="pl-PL" dirty="0"/>
              <a:t>Kliknij, aby edytować style wzorca tekstu</a:t>
            </a:r>
          </a:p>
        </p:txBody>
      </p:sp>
      <p:sp>
        <p:nvSpPr>
          <p:cNvPr id="15" name="Symbol zastępczy tekstu 6"/>
          <p:cNvSpPr>
            <a:spLocks noGrp="1"/>
          </p:cNvSpPr>
          <p:nvPr>
            <p:ph type="body" sz="quarter" idx="16" hasCustomPrompt="1"/>
          </p:nvPr>
        </p:nvSpPr>
        <p:spPr>
          <a:xfrm>
            <a:off x="6404391" y="1238250"/>
            <a:ext cx="2273300" cy="300038"/>
          </a:xfrm>
        </p:spPr>
        <p:txBody>
          <a:bodyPr anchor="t" anchorCtr="0">
            <a:noAutofit/>
          </a:bodyPr>
          <a:lstStyle>
            <a:lvl1pPr marL="0" indent="0">
              <a:buNone/>
              <a:defRPr sz="1100">
                <a:solidFill>
                  <a:srgbClr val="007481"/>
                </a:solidFill>
              </a:defRPr>
            </a:lvl1pPr>
            <a:lvl2pPr marL="457200" indent="0">
              <a:buNone/>
              <a:defRPr/>
            </a:lvl2pPr>
            <a:lvl3pPr marL="914400" indent="0">
              <a:buNone/>
              <a:defRPr/>
            </a:lvl3pPr>
            <a:lvl4pPr marL="1371600" indent="0">
              <a:buNone/>
              <a:defRPr/>
            </a:lvl4pPr>
            <a:lvl5pPr marL="1828800" indent="0">
              <a:buNone/>
              <a:defRPr/>
            </a:lvl5pPr>
          </a:lstStyle>
          <a:p>
            <a:pPr lvl="0"/>
            <a:r>
              <a:rPr lang="pl-PL" dirty="0"/>
              <a:t>TYTUŁ ZDJĘCIA</a:t>
            </a:r>
          </a:p>
        </p:txBody>
      </p:sp>
      <p:sp>
        <p:nvSpPr>
          <p:cNvPr id="16" name="Symbol zastępczy obrazu 8"/>
          <p:cNvSpPr>
            <a:spLocks noGrp="1"/>
          </p:cNvSpPr>
          <p:nvPr>
            <p:ph type="pic" sz="quarter" idx="17"/>
          </p:nvPr>
        </p:nvSpPr>
        <p:spPr>
          <a:xfrm>
            <a:off x="6404391" y="1538288"/>
            <a:ext cx="2273300" cy="2066925"/>
          </a:xfrm>
        </p:spPr>
        <p:txBody>
          <a:bodyPr/>
          <a:lstStyle/>
          <a:p>
            <a:endParaRPr lang="pl-PL"/>
          </a:p>
        </p:txBody>
      </p:sp>
      <p:sp>
        <p:nvSpPr>
          <p:cNvPr id="17" name="Symbol zastępczy zawartości 10"/>
          <p:cNvSpPr>
            <a:spLocks noGrp="1"/>
          </p:cNvSpPr>
          <p:nvPr>
            <p:ph sz="quarter" idx="18"/>
          </p:nvPr>
        </p:nvSpPr>
        <p:spPr>
          <a:xfrm>
            <a:off x="6404391" y="3682872"/>
            <a:ext cx="2273300" cy="611188"/>
          </a:xfrm>
        </p:spPr>
        <p:txBody>
          <a:bodyPr>
            <a:noAutofit/>
          </a:bodyPr>
          <a:lstStyle>
            <a:lvl1pPr marL="0" indent="0">
              <a:buNone/>
              <a:defRPr sz="900"/>
            </a:lvl1pPr>
            <a:lvl2pPr marL="457200" indent="0">
              <a:buNone/>
              <a:defRPr sz="900"/>
            </a:lvl2pPr>
            <a:lvl3pPr marL="914400" indent="0">
              <a:buNone/>
              <a:defRPr sz="900"/>
            </a:lvl3pPr>
            <a:lvl4pPr marL="1371600" indent="0">
              <a:buNone/>
              <a:defRPr sz="900"/>
            </a:lvl4pPr>
            <a:lvl5pPr marL="1828800" indent="0">
              <a:buNone/>
              <a:defRPr sz="900"/>
            </a:lvl5pPr>
          </a:lstStyle>
          <a:p>
            <a:pPr lvl="0"/>
            <a:r>
              <a:rPr lang="pl-PL" dirty="0"/>
              <a:t>Kliknij, aby edytować style wzorca tekstu</a:t>
            </a:r>
          </a:p>
        </p:txBody>
      </p:sp>
    </p:spTree>
    <p:extLst>
      <p:ext uri="{BB962C8B-B14F-4D97-AF65-F5344CB8AC3E}">
        <p14:creationId xmlns:p14="http://schemas.microsoft.com/office/powerpoint/2010/main" val="21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ajd wizerunk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Kliknij, aby </a:t>
            </a:r>
            <a:r>
              <a:rPr lang="pl-PL" dirty="0" err="1"/>
              <a:t>edyt</a:t>
            </a:r>
            <a:r>
              <a:rPr lang="pl-PL" dirty="0"/>
              <a:t>. styl wz. tyt.</a:t>
            </a:r>
          </a:p>
        </p:txBody>
      </p:sp>
      <p:sp>
        <p:nvSpPr>
          <p:cNvPr id="8" name="Symbol zastępczy obrazu 7"/>
          <p:cNvSpPr>
            <a:spLocks noGrp="1"/>
          </p:cNvSpPr>
          <p:nvPr>
            <p:ph type="pic" sz="quarter" idx="10"/>
          </p:nvPr>
        </p:nvSpPr>
        <p:spPr>
          <a:xfrm>
            <a:off x="0" y="1270000"/>
            <a:ext cx="4135438" cy="2840038"/>
          </a:xfrm>
        </p:spPr>
        <p:txBody>
          <a:bodyPr/>
          <a:lstStyle/>
          <a:p>
            <a:endParaRPr lang="pl-PL"/>
          </a:p>
        </p:txBody>
      </p:sp>
      <p:sp>
        <p:nvSpPr>
          <p:cNvPr id="10" name="Symbol zastępczy tekstu 9"/>
          <p:cNvSpPr>
            <a:spLocks noGrp="1"/>
          </p:cNvSpPr>
          <p:nvPr>
            <p:ph type="body" sz="quarter" idx="11"/>
          </p:nvPr>
        </p:nvSpPr>
        <p:spPr>
          <a:xfrm>
            <a:off x="4562475" y="1270000"/>
            <a:ext cx="4129088" cy="2840038"/>
          </a:xfr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Tree>
    <p:extLst>
      <p:ext uri="{BB962C8B-B14F-4D97-AF65-F5344CB8AC3E}">
        <p14:creationId xmlns:p14="http://schemas.microsoft.com/office/powerpoint/2010/main" val="3056834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918000" y="387895"/>
            <a:ext cx="7773417" cy="675334"/>
          </a:xfrm>
          <a:prstGeom prst="rect">
            <a:avLst/>
          </a:prstGeom>
        </p:spPr>
        <p:txBody>
          <a:bodyPr vert="horz" lIns="0" tIns="0" rIns="0" bIns="0" rtlCol="0" anchor="t" anchorCtr="0">
            <a:noAutofit/>
          </a:bodyPr>
          <a:lstStyle/>
          <a:p>
            <a:r>
              <a:rPr lang="pl-PL" dirty="0"/>
              <a:t>Kliknij, aby </a:t>
            </a:r>
            <a:r>
              <a:rPr lang="pl-PL" dirty="0" err="1"/>
              <a:t>edyt</a:t>
            </a:r>
            <a:r>
              <a:rPr lang="pl-PL" dirty="0"/>
              <a:t>. styl wz. tyt.</a:t>
            </a:r>
          </a:p>
        </p:txBody>
      </p:sp>
      <p:sp>
        <p:nvSpPr>
          <p:cNvPr id="3" name="Symbol zastępczy tekstu 2"/>
          <p:cNvSpPr>
            <a:spLocks noGrp="1"/>
          </p:cNvSpPr>
          <p:nvPr>
            <p:ph type="body" idx="1"/>
          </p:nvPr>
        </p:nvSpPr>
        <p:spPr>
          <a:xfrm>
            <a:off x="918000" y="1043751"/>
            <a:ext cx="7768800" cy="3394472"/>
          </a:xfrm>
          <a:prstGeom prst="rect">
            <a:avLst/>
          </a:prstGeom>
        </p:spPr>
        <p:txBody>
          <a:bodyPr vert="horz" lIns="0" tIns="0" rIns="0" bIns="0" rtlCol="0">
            <a:no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8" name="PoleTekstowe 7"/>
          <p:cNvSpPr txBox="1"/>
          <p:nvPr userDrawn="1"/>
        </p:nvSpPr>
        <p:spPr>
          <a:xfrm>
            <a:off x="7896328" y="4586443"/>
            <a:ext cx="795089" cy="123111"/>
          </a:xfrm>
          <a:prstGeom prst="rect">
            <a:avLst/>
          </a:prstGeom>
          <a:noFill/>
        </p:spPr>
        <p:txBody>
          <a:bodyPr wrap="none" lIns="0" tIns="0" rIns="0" bIns="0" rtlCol="0">
            <a:spAutoFit/>
          </a:bodyPr>
          <a:lstStyle/>
          <a:p>
            <a:r>
              <a:rPr lang="pl-PL" sz="800" dirty="0" err="1">
                <a:solidFill>
                  <a:srgbClr val="007481"/>
                </a:solidFill>
                <a:latin typeface="Open Sans Regular"/>
                <a:cs typeface="Open Sans Regular"/>
              </a:rPr>
              <a:t>www.sgh.waw.pl</a:t>
            </a:r>
            <a:endParaRPr lang="pl-PL" sz="800" dirty="0">
              <a:solidFill>
                <a:srgbClr val="007481"/>
              </a:solidFill>
              <a:latin typeface="Open Sans Regular"/>
              <a:cs typeface="Open Sans Regular"/>
            </a:endParaRPr>
          </a:p>
        </p:txBody>
      </p:sp>
      <p:pic>
        <p:nvPicPr>
          <p:cNvPr id="9" name="Obraz 8" descr="SGH_male-logo.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98763" y="4601068"/>
            <a:ext cx="395520" cy="161240"/>
          </a:xfrm>
          <a:prstGeom prst="rect">
            <a:avLst/>
          </a:prstGeom>
        </p:spPr>
      </p:pic>
    </p:spTree>
    <p:extLst>
      <p:ext uri="{BB962C8B-B14F-4D97-AF65-F5344CB8AC3E}">
        <p14:creationId xmlns:p14="http://schemas.microsoft.com/office/powerpoint/2010/main" val="284671545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52" r:id="rId5"/>
    <p:sldLayoutId id="2147483663" r:id="rId6"/>
    <p:sldLayoutId id="2147483654" r:id="rId7"/>
  </p:sldLayoutIdLst>
  <p:txStyles>
    <p:titleStyle>
      <a:lvl1pPr algn="l" defTabSz="457200" rtl="0" eaLnBrk="1" latinLnBrk="0" hangingPunct="1">
        <a:spcBef>
          <a:spcPct val="0"/>
        </a:spcBef>
        <a:buNone/>
        <a:defRPr sz="2800" b="1" kern="1200">
          <a:solidFill>
            <a:schemeClr val="tx2"/>
          </a:solidFill>
          <a:latin typeface="Open Sans Regular"/>
          <a:ea typeface="+mj-ea"/>
          <a:cs typeface="Open Sans Regular"/>
        </a:defRPr>
      </a:lvl1pPr>
    </p:titleStyle>
    <p:bodyStyle>
      <a:lvl1pPr marL="216000" indent="-216000" algn="l" defTabSz="457200" rtl="0" eaLnBrk="1" latinLnBrk="0" hangingPunct="1">
        <a:lnSpc>
          <a:spcPct val="112000"/>
        </a:lnSpc>
        <a:spcBef>
          <a:spcPts val="0"/>
        </a:spcBef>
        <a:buClr>
          <a:schemeClr val="tx2"/>
        </a:buClr>
        <a:buFont typeface="Arial"/>
        <a:buChar char="•"/>
        <a:defRPr sz="1700" kern="1200">
          <a:solidFill>
            <a:schemeClr val="tx1"/>
          </a:solidFill>
          <a:latin typeface="Open Sans Light"/>
          <a:ea typeface="+mn-ea"/>
          <a:cs typeface="Open Sans Light"/>
        </a:defRPr>
      </a:lvl1pPr>
      <a:lvl2pPr marL="742950" indent="-285750" algn="l" defTabSz="457200" rtl="0" eaLnBrk="1" latinLnBrk="0" hangingPunct="1">
        <a:lnSpc>
          <a:spcPct val="112000"/>
        </a:lnSpc>
        <a:spcBef>
          <a:spcPts val="0"/>
        </a:spcBef>
        <a:buFont typeface="Arial"/>
        <a:buChar char="–"/>
        <a:defRPr sz="1700" kern="1200">
          <a:solidFill>
            <a:schemeClr val="tx1"/>
          </a:solidFill>
          <a:latin typeface="Open Sans Light"/>
          <a:ea typeface="+mn-ea"/>
          <a:cs typeface="Open Sans Light"/>
        </a:defRPr>
      </a:lvl2pPr>
      <a:lvl3pPr marL="1143000" indent="-228600" algn="l" defTabSz="457200" rtl="0" eaLnBrk="1" latinLnBrk="0" hangingPunct="1">
        <a:lnSpc>
          <a:spcPct val="112000"/>
        </a:lnSpc>
        <a:spcBef>
          <a:spcPts val="0"/>
        </a:spcBef>
        <a:buFont typeface="Arial"/>
        <a:buChar char="•"/>
        <a:defRPr sz="1700" kern="1200">
          <a:solidFill>
            <a:schemeClr val="tx1"/>
          </a:solidFill>
          <a:latin typeface="Open Sans Light"/>
          <a:ea typeface="+mn-ea"/>
          <a:cs typeface="Open Sans Light"/>
        </a:defRPr>
      </a:lvl3pPr>
      <a:lvl4pPr marL="1600200" indent="-228600" algn="l" defTabSz="457200" rtl="0" eaLnBrk="1" latinLnBrk="0" hangingPunct="1">
        <a:lnSpc>
          <a:spcPct val="112000"/>
        </a:lnSpc>
        <a:spcBef>
          <a:spcPts val="0"/>
        </a:spcBef>
        <a:buFont typeface="Arial"/>
        <a:buChar char="–"/>
        <a:defRPr sz="1700" kern="1200">
          <a:solidFill>
            <a:schemeClr val="tx1"/>
          </a:solidFill>
          <a:latin typeface="Open Sans Light"/>
          <a:ea typeface="+mn-ea"/>
          <a:cs typeface="Open Sans Light"/>
        </a:defRPr>
      </a:lvl4pPr>
      <a:lvl5pPr marL="2057400" indent="-228600" algn="l" defTabSz="457200" rtl="0" eaLnBrk="1" latinLnBrk="0" hangingPunct="1">
        <a:lnSpc>
          <a:spcPct val="112000"/>
        </a:lnSpc>
        <a:spcBef>
          <a:spcPts val="0"/>
        </a:spcBef>
        <a:buFont typeface="Arial"/>
        <a:buChar char="»"/>
        <a:defRPr sz="1700" kern="1200">
          <a:solidFill>
            <a:schemeClr val="tx1"/>
          </a:solidFill>
          <a:latin typeface="Open Sans Light"/>
          <a:ea typeface="+mn-ea"/>
          <a:cs typeface="Open Sans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972438" y="1511166"/>
            <a:ext cx="7541112" cy="2083222"/>
          </a:xfrm>
        </p:spPr>
        <p:txBody>
          <a:bodyPr/>
          <a:lstStyle/>
          <a:p>
            <a:pPr algn="ctr"/>
            <a:r>
              <a:rPr lang="pl-PL" dirty="0"/>
              <a:t>Kwestionowanie rezydencji podatkowej</a:t>
            </a:r>
            <a:br>
              <a:rPr lang="pl-PL" dirty="0"/>
            </a:br>
            <a:r>
              <a:rPr lang="pl-PL" sz="2400" dirty="0"/>
              <a:t>jako narzędzie przeciwdziałania unikaniu opodatkowania</a:t>
            </a:r>
            <a:br>
              <a:rPr lang="pl-PL" sz="2200" dirty="0"/>
            </a:br>
            <a:endParaRPr lang="pl-PL" sz="1600" dirty="0"/>
          </a:p>
        </p:txBody>
      </p:sp>
      <p:sp>
        <p:nvSpPr>
          <p:cNvPr id="3" name="Podtytuł 2"/>
          <p:cNvSpPr>
            <a:spLocks noGrp="1"/>
          </p:cNvSpPr>
          <p:nvPr>
            <p:ph type="subTitle" idx="1"/>
          </p:nvPr>
        </p:nvSpPr>
        <p:spPr>
          <a:xfrm>
            <a:off x="1044000" y="3739244"/>
            <a:ext cx="6400800" cy="741236"/>
          </a:xfrm>
        </p:spPr>
        <p:txBody>
          <a:bodyPr/>
          <a:lstStyle/>
          <a:p>
            <a:pPr algn="r"/>
            <a:r>
              <a:rPr lang="pl-PL" dirty="0"/>
              <a:t>Piotr Karwat</a:t>
            </a:r>
          </a:p>
          <a:p>
            <a:r>
              <a:rPr lang="pl-PL" sz="1800" i="1" dirty="0"/>
              <a:t>22 listopada 2024 r.</a:t>
            </a:r>
          </a:p>
        </p:txBody>
      </p:sp>
    </p:spTree>
    <p:extLst>
      <p:ext uri="{BB962C8B-B14F-4D97-AF65-F5344CB8AC3E}">
        <p14:creationId xmlns:p14="http://schemas.microsoft.com/office/powerpoint/2010/main" val="726074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8FDFD-8CF3-C61D-00D9-AD9BB069E149}"/>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0D0975CA-02CB-71D8-7F55-E31B668EFB21}"/>
              </a:ext>
            </a:extLst>
          </p:cNvPr>
          <p:cNvSpPr>
            <a:spLocks noGrp="1"/>
          </p:cNvSpPr>
          <p:nvPr>
            <p:ph type="title"/>
          </p:nvPr>
        </p:nvSpPr>
        <p:spPr>
          <a:xfrm>
            <a:off x="917998" y="292825"/>
            <a:ext cx="7773417" cy="361693"/>
          </a:xfrm>
        </p:spPr>
        <p:txBody>
          <a:bodyPr/>
          <a:lstStyle/>
          <a:p>
            <a:pPr algn="ctr"/>
            <a:r>
              <a:rPr lang="pl-PL" sz="2000" dirty="0"/>
              <a:t>Przesłanki rezydencji w Polsce</a:t>
            </a:r>
          </a:p>
        </p:txBody>
      </p:sp>
      <p:sp>
        <p:nvSpPr>
          <p:cNvPr id="3" name="Symbol zastępczy zawartości 2">
            <a:extLst>
              <a:ext uri="{FF2B5EF4-FFF2-40B4-BE49-F238E27FC236}">
                <a16:creationId xmlns:a16="http://schemas.microsoft.com/office/drawing/2014/main" id="{45954EB5-C485-0BBA-357A-241EA393BE60}"/>
              </a:ext>
            </a:extLst>
          </p:cNvPr>
          <p:cNvSpPr>
            <a:spLocks noGrp="1"/>
          </p:cNvSpPr>
          <p:nvPr>
            <p:ph sz="half" idx="1"/>
          </p:nvPr>
        </p:nvSpPr>
        <p:spPr>
          <a:xfrm>
            <a:off x="917999" y="721895"/>
            <a:ext cx="7773417" cy="3830854"/>
          </a:xfrm>
        </p:spPr>
        <p:txBody>
          <a:bodyPr/>
          <a:lstStyle/>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Forma nabycia udziałów: udziały w Spółce R zarejestrowanej wiele lat temu („gotowej”) nabył Udziałowiec R</a:t>
            </a:r>
            <a:endParaRPr lang="pl-PL" sz="1300" kern="1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Spółka R miała biuro w lokalu, który był równocześnie wykorzystywany przez wiele podmiotów</a:t>
            </a:r>
          </a:p>
          <a:p>
            <a:pPr marL="342900" indent="-342900" algn="just">
              <a:lnSpc>
                <a:spcPct val="115000"/>
              </a:lnSpc>
              <a:spcAft>
                <a:spcPts val="600"/>
              </a:spcAft>
              <a:buFont typeface="+mj-lt"/>
              <a:buAutoNum type="arabicPeriod"/>
            </a:pPr>
            <a:r>
              <a:rPr lang="pl-PL" sz="1300" kern="100" dirty="0">
                <a:solidFill>
                  <a:srgbClr val="FF0000"/>
                </a:solidFill>
                <a:latin typeface="Open Sans" panose="020B0606030504020204" pitchFamily="34" charset="0"/>
                <a:ea typeface="Open Sans" panose="020B0606030504020204" pitchFamily="34" charset="0"/>
                <a:cs typeface="Open Sans" panose="020B0606030504020204" pitchFamily="34" charset="0"/>
              </a:rPr>
              <a:t>Spółka R zatrudniała jednego pracownika</a:t>
            </a:r>
            <a:endPar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Zakres działalności Spółki R: bierne czerpanie korzyści wynikających z praw właścicielskich</a:t>
            </a:r>
          </a:p>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Członkami zar</a:t>
            </a:r>
            <a:r>
              <a:rPr lang="pl-PL" sz="1300" kern="100" dirty="0">
                <a:solidFill>
                  <a:srgbClr val="FF0000"/>
                </a:solidFill>
                <a:latin typeface="Open Sans" panose="020B0606030504020204" pitchFamily="34" charset="0"/>
                <a:ea typeface="Open Sans" panose="020B0606030504020204" pitchFamily="34" charset="0"/>
                <a:cs typeface="Open Sans" panose="020B0606030504020204" pitchFamily="34" charset="0"/>
              </a:rPr>
              <a:t>ządu</a:t>
            </a: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 były podmioty pełniące te funkcje usługowo również dla innych klientów</a:t>
            </a:r>
          </a:p>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Brak współmierności między zakresem i rozmiarem działalności, a faktycznie posiadanym przez Spółkę R lokalem, personelem i wyposażeniem</a:t>
            </a:r>
          </a:p>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Osoba P oraz pełnomocnicy Spółki R nie posiadali dedykowanych adresów e-mail z domeną wskazująca na Spółkę R i lokalnych numerów telefonu</a:t>
            </a:r>
          </a:p>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Spółka R nie posiadała strony internetowej</a:t>
            </a:r>
          </a:p>
          <a:p>
            <a:pPr marL="342900" indent="-342900" algn="just">
              <a:lnSpc>
                <a:spcPct val="115000"/>
              </a:lnSpc>
              <a:spcAft>
                <a:spcPts val="600"/>
              </a:spcAft>
              <a:buFont typeface="+mj-lt"/>
              <a:buAutoNum type="arabicPeriod"/>
            </a:pPr>
            <a:r>
              <a:rPr lang="pl-PL" sz="1300" kern="1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Spółka R nie posiadała rachunku bankowego w państwie swojej siedziby. Posiadała natomiast rachunki w Polsce, ale też innych państwach, w których siedziby miały kontrolowane przez nią spółki.</a:t>
            </a:r>
          </a:p>
        </p:txBody>
      </p:sp>
    </p:spTree>
    <p:extLst>
      <p:ext uri="{BB962C8B-B14F-4D97-AF65-F5344CB8AC3E}">
        <p14:creationId xmlns:p14="http://schemas.microsoft.com/office/powerpoint/2010/main" val="3926130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D86BC9-20EB-04AA-1F5B-AEB4D645984F}"/>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63229E7D-3A43-E024-C367-2B1FB800390D}"/>
              </a:ext>
            </a:extLst>
          </p:cNvPr>
          <p:cNvSpPr>
            <a:spLocks noGrp="1"/>
          </p:cNvSpPr>
          <p:nvPr>
            <p:ph type="title"/>
          </p:nvPr>
        </p:nvSpPr>
        <p:spPr>
          <a:xfrm>
            <a:off x="918000" y="387895"/>
            <a:ext cx="7773417" cy="422596"/>
          </a:xfrm>
        </p:spPr>
        <p:txBody>
          <a:bodyPr/>
          <a:lstStyle/>
          <a:p>
            <a:pPr algn="ctr"/>
            <a:r>
              <a:rPr lang="pl-PL" sz="2000" dirty="0"/>
              <a:t>Przesłanki rezydencji w Polsce („</a:t>
            </a:r>
            <a:r>
              <a:rPr lang="pl-PL" sz="2000" dirty="0">
                <a:solidFill>
                  <a:srgbClr val="00B050"/>
                </a:solidFill>
              </a:rPr>
              <a:t> zielone</a:t>
            </a:r>
            <a:r>
              <a:rPr lang="pl-PL" sz="2000" dirty="0"/>
              <a:t>” vs. „</a:t>
            </a:r>
            <a:r>
              <a:rPr lang="pl-PL" sz="2000" dirty="0">
                <a:solidFill>
                  <a:srgbClr val="FF0000"/>
                </a:solidFill>
              </a:rPr>
              <a:t> czerwone</a:t>
            </a:r>
            <a:r>
              <a:rPr lang="pl-PL" sz="2000" dirty="0"/>
              <a:t>”)</a:t>
            </a:r>
          </a:p>
        </p:txBody>
      </p:sp>
      <p:sp>
        <p:nvSpPr>
          <p:cNvPr id="3" name="Symbol zastępczy zawartości 2">
            <a:extLst>
              <a:ext uri="{FF2B5EF4-FFF2-40B4-BE49-F238E27FC236}">
                <a16:creationId xmlns:a16="http://schemas.microsoft.com/office/drawing/2014/main" id="{D3EB2206-2FED-38FF-BF70-D6CEBB2E8ADC}"/>
              </a:ext>
            </a:extLst>
          </p:cNvPr>
          <p:cNvSpPr>
            <a:spLocks noGrp="1"/>
          </p:cNvSpPr>
          <p:nvPr>
            <p:ph sz="half" idx="1"/>
          </p:nvPr>
        </p:nvSpPr>
        <p:spPr>
          <a:xfrm>
            <a:off x="917999" y="810491"/>
            <a:ext cx="7773417" cy="3652867"/>
          </a:xfrm>
        </p:spPr>
        <p:txBody>
          <a:bodyPr/>
          <a:lstStyle/>
          <a:p>
            <a:endParaRPr lang="pl-PL" dirty="0"/>
          </a:p>
          <a:p>
            <a:r>
              <a:rPr lang="pl-PL" dirty="0"/>
              <a:t>Przesłanki „</a:t>
            </a:r>
            <a:r>
              <a:rPr lang="pl-PL" dirty="0">
                <a:solidFill>
                  <a:srgbClr val="00B050"/>
                </a:solidFill>
              </a:rPr>
              <a:t>zielone</a:t>
            </a:r>
            <a:r>
              <a:rPr lang="pl-PL" dirty="0"/>
              <a:t>” wykazują związek (choć niekiedy luźny…) z ustawowymi przesłankami rezydencji, czyli bieżącym prowadzeniem spraw podatnika w Polsce na postawie: 1) umowy lub innego dokumentu regulującego funkcjonowanie podatnika, 2) pełnomocnictwa, 3) powiązań</a:t>
            </a:r>
          </a:p>
          <a:p>
            <a:endParaRPr lang="pl-PL" dirty="0"/>
          </a:p>
          <a:p>
            <a:endParaRPr lang="pl-PL" dirty="0"/>
          </a:p>
          <a:p>
            <a:r>
              <a:rPr lang="pl-PL" dirty="0"/>
              <a:t>Przesłanki „</a:t>
            </a:r>
            <a:r>
              <a:rPr lang="pl-PL" dirty="0">
                <a:solidFill>
                  <a:srgbClr val="FF0000"/>
                </a:solidFill>
              </a:rPr>
              <a:t>czerwone</a:t>
            </a:r>
            <a:r>
              <a:rPr lang="pl-PL" dirty="0"/>
              <a:t>” to typowe cechy, za pomocą których organy podatkowe charakteryzują spółki „fasadowe”, „sztuczne”, „pośredniczące”, istniejące „bez uzasadnionych przyczyn ekonomicznych”, innymi słowy – stanowiące element struktury abuzywnej </a:t>
            </a:r>
          </a:p>
        </p:txBody>
      </p:sp>
    </p:spTree>
    <p:extLst>
      <p:ext uri="{BB962C8B-B14F-4D97-AF65-F5344CB8AC3E}">
        <p14:creationId xmlns:p14="http://schemas.microsoft.com/office/powerpoint/2010/main" val="3580866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EDAE40-2A66-664E-AFCC-A5E30EBD28EE}"/>
              </a:ext>
            </a:extLst>
          </p:cNvPr>
          <p:cNvSpPr>
            <a:spLocks noGrp="1"/>
          </p:cNvSpPr>
          <p:nvPr>
            <p:ph type="ctrTitle"/>
          </p:nvPr>
        </p:nvSpPr>
        <p:spPr>
          <a:xfrm>
            <a:off x="1044000" y="2646948"/>
            <a:ext cx="7541112" cy="1637568"/>
          </a:xfrm>
        </p:spPr>
        <p:txBody>
          <a:bodyPr/>
          <a:lstStyle/>
          <a:p>
            <a:r>
              <a:rPr lang="pl-PL" sz="4000" dirty="0"/>
              <a:t>Zapytajmy jeszcze raz: </a:t>
            </a:r>
            <a:br>
              <a:rPr lang="pl-PL" sz="4000" dirty="0"/>
            </a:br>
            <a:r>
              <a:rPr lang="pl-PL" sz="4000" dirty="0"/>
              <a:t>skąd ten pomysł?</a:t>
            </a:r>
          </a:p>
        </p:txBody>
      </p:sp>
    </p:spTree>
    <p:extLst>
      <p:ext uri="{BB962C8B-B14F-4D97-AF65-F5344CB8AC3E}">
        <p14:creationId xmlns:p14="http://schemas.microsoft.com/office/powerpoint/2010/main" val="2836536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8EE892-77EB-438A-55DF-579310D2516B}"/>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0F3A69C0-1D02-4929-3B8D-305F0359EBF4}"/>
              </a:ext>
            </a:extLst>
          </p:cNvPr>
          <p:cNvSpPr>
            <a:spLocks noGrp="1"/>
          </p:cNvSpPr>
          <p:nvPr>
            <p:ph type="title"/>
          </p:nvPr>
        </p:nvSpPr>
        <p:spPr>
          <a:xfrm>
            <a:off x="918000" y="387895"/>
            <a:ext cx="7773417" cy="459128"/>
          </a:xfrm>
        </p:spPr>
        <p:txBody>
          <a:bodyPr/>
          <a:lstStyle/>
          <a:p>
            <a:pPr algn="ctr"/>
            <a:r>
              <a:rPr lang="pl-PL" sz="2000" b="1" dirty="0"/>
              <a:t>Ostrzeżenie MF nr 003/17 z 12 czerwca 2017 r.</a:t>
            </a:r>
            <a:endParaRPr lang="pl-PL" sz="2000" dirty="0"/>
          </a:p>
        </p:txBody>
      </p:sp>
      <p:sp>
        <p:nvSpPr>
          <p:cNvPr id="3" name="Symbol zastępczy zawartości 2">
            <a:extLst>
              <a:ext uri="{FF2B5EF4-FFF2-40B4-BE49-F238E27FC236}">
                <a16:creationId xmlns:a16="http://schemas.microsoft.com/office/drawing/2014/main" id="{78446994-12E8-DF09-86D8-86D69BB087BE}"/>
              </a:ext>
            </a:extLst>
          </p:cNvPr>
          <p:cNvSpPr>
            <a:spLocks noGrp="1"/>
          </p:cNvSpPr>
          <p:nvPr>
            <p:ph sz="half" idx="1"/>
          </p:nvPr>
        </p:nvSpPr>
        <p:spPr>
          <a:xfrm>
            <a:off x="917999" y="1004209"/>
            <a:ext cx="7773417" cy="3192234"/>
          </a:xfrm>
        </p:spPr>
        <p:txBody>
          <a:bodyPr/>
          <a:lstStyle/>
          <a:p>
            <a:pPr marL="0" indent="0">
              <a:buNone/>
            </a:pPr>
            <a:r>
              <a:rPr lang="pl-PL" sz="1200" b="1" dirty="0"/>
              <a:t>Mając na uwadze znane Ministerstwu Finansów stany faktyczne, w szczególności wystąpienie kilku z poniższych okoliczności </a:t>
            </a:r>
            <a:r>
              <a:rPr lang="pl-PL" sz="1200" b="1" u="sng" dirty="0"/>
              <a:t>może świadczyć o braku miejsca zarządu spółki zagranicznej [SPV] w państwie jej formalnej siedziby</a:t>
            </a:r>
            <a:r>
              <a:rPr lang="pl-PL" sz="1200" dirty="0"/>
              <a:t>:</a:t>
            </a:r>
          </a:p>
          <a:p>
            <a:pPr>
              <a:buFont typeface="Arial" panose="020B0604020202020204" pitchFamily="34" charset="0"/>
              <a:buChar char="•"/>
            </a:pPr>
            <a:r>
              <a:rPr lang="pl-PL" sz="1200" dirty="0"/>
              <a:t>członkami zarządu (dyrektorami) SPV są osoby fizyczne/inne podmioty pełniące te funkcje w sposób usługowy, również równolegle dla innych klientów, niemające doświadczenia zawodowego w zakresie branży/biznesu formalnie prowadzonego przez SPV, zwykle będące rezydentami państwa siedziby SPV (tzw. </a:t>
            </a:r>
            <a:r>
              <a:rPr lang="pl-PL" sz="1200" dirty="0" err="1"/>
              <a:t>nominee</a:t>
            </a:r>
            <a:r>
              <a:rPr lang="pl-PL" sz="1200" dirty="0"/>
              <a:t> </a:t>
            </a:r>
            <a:r>
              <a:rPr lang="pl-PL" sz="1200" dirty="0" err="1"/>
              <a:t>directors</a:t>
            </a:r>
            <a:r>
              <a:rPr lang="pl-PL" sz="1200" dirty="0"/>
              <a:t>; usługa standardowo zapewniania przez kancelarię prawną lub księgową lub innych podmiot zakładający/dostarczający SPV);</a:t>
            </a:r>
          </a:p>
          <a:p>
            <a:pPr>
              <a:buFont typeface="Arial" panose="020B0604020202020204" pitchFamily="34" charset="0"/>
              <a:buChar char="•"/>
            </a:pPr>
            <a:r>
              <a:rPr lang="pl-PL" sz="1200" dirty="0"/>
              <a:t>członkowie zarządu SPV są jednocześnie członkami zarządu w polskich spółkach/innych spółkach z grupy;</a:t>
            </a:r>
          </a:p>
          <a:p>
            <a:pPr>
              <a:buFont typeface="Arial" panose="020B0604020202020204" pitchFamily="34" charset="0"/>
              <a:buChar char="•"/>
            </a:pPr>
            <a:r>
              <a:rPr lang="pl-PL" sz="1200" dirty="0"/>
              <a:t>członkowie zarządu SPV przebywają i wykonują swoje funkcje na terytorium Polski (co potwierdza np. ich rezydencja podatkowa/obywatelstwo);</a:t>
            </a:r>
          </a:p>
          <a:p>
            <a:pPr>
              <a:buFont typeface="Arial" panose="020B0604020202020204" pitchFamily="34" charset="0"/>
              <a:buChar char="•"/>
            </a:pPr>
            <a:r>
              <a:rPr lang="pl-PL" sz="1200" dirty="0"/>
              <a:t>brak przypisania zakresu obowiązków/kompetencji poszczególnym członkom zarządu SPV;</a:t>
            </a:r>
          </a:p>
          <a:p>
            <a:pPr>
              <a:buFont typeface="Arial" panose="020B0604020202020204" pitchFamily="34" charset="0"/>
              <a:buChar char="•"/>
            </a:pPr>
            <a:r>
              <a:rPr lang="pl-PL" sz="1200" dirty="0"/>
              <a:t>brak dokumentacji dotyczącej zadań wykonywanych przez członków zarządu SPV (w tym brak korespondencji dotyczącej prowadzenia jej spraw);</a:t>
            </a:r>
          </a:p>
        </p:txBody>
      </p:sp>
    </p:spTree>
    <p:extLst>
      <p:ext uri="{BB962C8B-B14F-4D97-AF65-F5344CB8AC3E}">
        <p14:creationId xmlns:p14="http://schemas.microsoft.com/office/powerpoint/2010/main" val="695088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C0309-7812-0814-99F0-9BBFD8B0A130}"/>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CA6F8048-5838-B7F4-CCBE-87B811A30BE7}"/>
              </a:ext>
            </a:extLst>
          </p:cNvPr>
          <p:cNvSpPr>
            <a:spLocks noGrp="1"/>
          </p:cNvSpPr>
          <p:nvPr>
            <p:ph type="title"/>
          </p:nvPr>
        </p:nvSpPr>
        <p:spPr>
          <a:xfrm>
            <a:off x="918000" y="387895"/>
            <a:ext cx="7773417" cy="459128"/>
          </a:xfrm>
        </p:spPr>
        <p:txBody>
          <a:bodyPr/>
          <a:lstStyle/>
          <a:p>
            <a:pPr algn="ctr"/>
            <a:r>
              <a:rPr lang="pl-PL" sz="2000" b="1" dirty="0"/>
              <a:t>Ostrzeżenie MF nr 003/17 z 12 czerwca 2017 r.</a:t>
            </a:r>
            <a:endParaRPr lang="pl-PL" sz="2000" dirty="0"/>
          </a:p>
        </p:txBody>
      </p:sp>
      <p:sp>
        <p:nvSpPr>
          <p:cNvPr id="3" name="Symbol zastępczy zawartości 2">
            <a:extLst>
              <a:ext uri="{FF2B5EF4-FFF2-40B4-BE49-F238E27FC236}">
                <a16:creationId xmlns:a16="http://schemas.microsoft.com/office/drawing/2014/main" id="{84380591-6C81-83AF-BA98-2A2D05D29651}"/>
              </a:ext>
            </a:extLst>
          </p:cNvPr>
          <p:cNvSpPr>
            <a:spLocks noGrp="1"/>
          </p:cNvSpPr>
          <p:nvPr>
            <p:ph sz="half" idx="1"/>
          </p:nvPr>
        </p:nvSpPr>
        <p:spPr>
          <a:xfrm>
            <a:off x="917999" y="1004209"/>
            <a:ext cx="7773417" cy="3192234"/>
          </a:xfrm>
        </p:spPr>
        <p:txBody>
          <a:bodyPr/>
          <a:lstStyle/>
          <a:p>
            <a:pPr>
              <a:buFont typeface="Arial" panose="020B0604020202020204" pitchFamily="34" charset="0"/>
              <a:buChar char="•"/>
            </a:pPr>
            <a:r>
              <a:rPr lang="pl-PL" sz="1200" dirty="0"/>
              <a:t>brak lokalnych adresów e-mail/telefonów/wizytówek członków zarządu SPV;</a:t>
            </a:r>
          </a:p>
          <a:p>
            <a:pPr>
              <a:buFont typeface="Arial" panose="020B0604020202020204" pitchFamily="34" charset="0"/>
              <a:buChar char="•"/>
            </a:pPr>
            <a:r>
              <a:rPr lang="pl-PL" sz="1200" dirty="0"/>
              <a:t>wizyty członków zarządu SPV w państwie siedziby spółki są czynnościami formalnymi polegają na podjęciu uchwały lub  podpisaniu umowy, których treść została ustalona/wynegocjowana w Polsce;</a:t>
            </a:r>
          </a:p>
          <a:p>
            <a:pPr>
              <a:buFont typeface="Arial" panose="020B0604020202020204" pitchFamily="34" charset="0"/>
              <a:buChar char="•"/>
            </a:pPr>
            <a:r>
              <a:rPr lang="pl-PL" sz="1200" dirty="0"/>
              <a:t>podpisywanie uchwał/umów/sprawozdań w posiedzeń SPV głównie przez pełnomocników (niezwiązanych z prowadzeniem spraw SPV – usługa w ramach wsparcia (tzw. „</a:t>
            </a:r>
            <a:r>
              <a:rPr lang="pl-PL" sz="1200" dirty="0" err="1"/>
              <a:t>corporate</a:t>
            </a:r>
            <a:r>
              <a:rPr lang="pl-PL" sz="1200" dirty="0"/>
              <a:t> services"), zapewniania zwykle przez kancelarię prawną/innych podmiot zakładający/dostarczający SPV);</a:t>
            </a:r>
          </a:p>
          <a:p>
            <a:pPr>
              <a:buFont typeface="Arial" panose="020B0604020202020204" pitchFamily="34" charset="0"/>
              <a:buChar char="•"/>
            </a:pPr>
            <a:r>
              <a:rPr lang="pl-PL" sz="1200" dirty="0"/>
              <a:t>konto bankowe spółki zagranicznej, do którego dostęp jest w Polsce oraz operacje bankowe są zlecane w Polsce lub wręcz następuje pobieranie gotówki kartą „firmową" z bankomatów w Polsce;</a:t>
            </a:r>
          </a:p>
          <a:p>
            <a:pPr>
              <a:buFont typeface="Arial" panose="020B0604020202020204" pitchFamily="34" charset="0"/>
              <a:buChar char="•"/>
            </a:pPr>
            <a:r>
              <a:rPr lang="pl-PL" sz="1200" dirty="0"/>
              <a:t>zatrudnienie w spółce jedynie (lub niemal jedynie) personelu administracyjnego (zwłaszcza, gdy jednocześnie świadczy on usługi na rzecz innych podmiotów, w tym w szczególności innych klientów kancelarii prawnej/innego podmiotu dostarczającego SPV);</a:t>
            </a:r>
          </a:p>
          <a:p>
            <a:pPr>
              <a:buFont typeface="Arial" panose="020B0604020202020204" pitchFamily="34" charset="0"/>
              <a:buChar char="•"/>
            </a:pPr>
            <a:r>
              <a:rPr lang="pl-PL" sz="1200" dirty="0"/>
              <a:t>outsourcing przez SPV większości jej podstawowych funkcji (m.in. szerokie korzystanie przez SPV z tzw. usług określanych jako „</a:t>
            </a:r>
            <a:r>
              <a:rPr lang="pl-PL" sz="1200" dirty="0" err="1"/>
              <a:t>domiciliation</a:t>
            </a:r>
            <a:r>
              <a:rPr lang="pl-PL" sz="1200" dirty="0"/>
              <a:t>");</a:t>
            </a:r>
          </a:p>
          <a:p>
            <a:pPr>
              <a:buFont typeface="Arial" panose="020B0604020202020204" pitchFamily="34" charset="0"/>
              <a:buChar char="•"/>
            </a:pPr>
            <a:r>
              <a:rPr lang="pl-PL" sz="1200" dirty="0"/>
              <a:t>korzystanie w szerokim zakresie z usług powierniczych (tzw. „</a:t>
            </a:r>
            <a:r>
              <a:rPr lang="pl-PL" sz="1200" dirty="0" err="1"/>
              <a:t>fiduciary</a:t>
            </a:r>
            <a:r>
              <a:rPr lang="pl-PL" sz="1200" dirty="0"/>
              <a:t> services");</a:t>
            </a:r>
          </a:p>
          <a:p>
            <a:pPr marL="0" indent="0">
              <a:buNone/>
            </a:pPr>
            <a:endParaRPr lang="pl-PL" sz="1200" dirty="0"/>
          </a:p>
        </p:txBody>
      </p:sp>
    </p:spTree>
    <p:extLst>
      <p:ext uri="{BB962C8B-B14F-4D97-AF65-F5344CB8AC3E}">
        <p14:creationId xmlns:p14="http://schemas.microsoft.com/office/powerpoint/2010/main" val="1297440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722FA0-6FC6-F5B1-696C-F465D5D6C5F6}"/>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E419BF2E-5EAC-1F16-8E65-DE797C595ECD}"/>
              </a:ext>
            </a:extLst>
          </p:cNvPr>
          <p:cNvSpPr>
            <a:spLocks noGrp="1"/>
          </p:cNvSpPr>
          <p:nvPr>
            <p:ph type="title"/>
          </p:nvPr>
        </p:nvSpPr>
        <p:spPr>
          <a:xfrm>
            <a:off x="918000" y="387895"/>
            <a:ext cx="7773417" cy="459128"/>
          </a:xfrm>
        </p:spPr>
        <p:txBody>
          <a:bodyPr/>
          <a:lstStyle/>
          <a:p>
            <a:pPr algn="ctr"/>
            <a:r>
              <a:rPr lang="pl-PL" sz="2000" b="1" dirty="0"/>
              <a:t>Ostrzeżenie MF nr 003/17 z 12 czerwca 2017 r.</a:t>
            </a:r>
            <a:endParaRPr lang="pl-PL" sz="2000" dirty="0"/>
          </a:p>
        </p:txBody>
      </p:sp>
      <p:sp>
        <p:nvSpPr>
          <p:cNvPr id="3" name="Symbol zastępczy zawartości 2">
            <a:extLst>
              <a:ext uri="{FF2B5EF4-FFF2-40B4-BE49-F238E27FC236}">
                <a16:creationId xmlns:a16="http://schemas.microsoft.com/office/drawing/2014/main" id="{72A696BF-096C-4F00-8A7E-BD5B6489FF02}"/>
              </a:ext>
            </a:extLst>
          </p:cNvPr>
          <p:cNvSpPr>
            <a:spLocks noGrp="1"/>
          </p:cNvSpPr>
          <p:nvPr>
            <p:ph sz="half" idx="1"/>
          </p:nvPr>
        </p:nvSpPr>
        <p:spPr>
          <a:xfrm>
            <a:off x="917999" y="1004209"/>
            <a:ext cx="7773417" cy="3192234"/>
          </a:xfrm>
        </p:spPr>
        <p:txBody>
          <a:bodyPr/>
          <a:lstStyle/>
          <a:p>
            <a:pPr>
              <a:buFont typeface="Arial" panose="020B0604020202020204" pitchFamily="34" charset="0"/>
              <a:buChar char="•"/>
            </a:pPr>
            <a:r>
              <a:rPr lang="pl-PL" sz="1200" dirty="0"/>
              <a:t>konsultowanie decyzji dotyczących SPV głównie z polskimi doradcami (w tym doradcami podatkowymi);</a:t>
            </a:r>
          </a:p>
          <a:p>
            <a:pPr>
              <a:buFont typeface="Arial" panose="020B0604020202020204" pitchFamily="34" charset="0"/>
              <a:buChar char="•"/>
            </a:pPr>
            <a:r>
              <a:rPr lang="pl-PL" sz="1200" dirty="0"/>
              <a:t>brak faktycznej możliwości prowadzenia spraw SPV w państwie jej siedziby (brak biura/dostępnej sali konferencyjnej);</a:t>
            </a:r>
          </a:p>
          <a:p>
            <a:pPr>
              <a:buFont typeface="Arial" panose="020B0604020202020204" pitchFamily="34" charset="0"/>
              <a:buChar char="•"/>
            </a:pPr>
            <a:r>
              <a:rPr lang="pl-PL" sz="1200" dirty="0"/>
              <a:t>brak przechowywania w siedzibie SPV dokumentacji księgowej/korporacyjnej/prawnej.</a:t>
            </a:r>
          </a:p>
          <a:p>
            <a:pPr marL="0" indent="0">
              <a:buNone/>
            </a:pPr>
            <a:endParaRPr lang="pl-PL" sz="1200" dirty="0"/>
          </a:p>
          <a:p>
            <a:pPr marL="0" indent="0">
              <a:buNone/>
            </a:pPr>
            <a:r>
              <a:rPr lang="pl-PL" sz="1200" b="1" dirty="0"/>
              <a:t>Pod uwagę brane są również czynniki, np.:</a:t>
            </a:r>
          </a:p>
          <a:p>
            <a:pPr>
              <a:buFont typeface="Arial" panose="020B0604020202020204" pitchFamily="34" charset="0"/>
              <a:buChar char="•"/>
            </a:pPr>
            <a:r>
              <a:rPr lang="pl-PL" sz="1200" dirty="0"/>
              <a:t>związane z zasadnością/celem założenia przez podatnika SPV (np. inicjatywa w tym zakresie wyszła od doradców prawnych lub podatkowych i założenie spółki nie miało uzasadnienia biznesowego);</a:t>
            </a:r>
          </a:p>
          <a:p>
            <a:pPr>
              <a:buFont typeface="Arial" panose="020B0604020202020204" pitchFamily="34" charset="0"/>
              <a:buChar char="•"/>
            </a:pPr>
            <a:r>
              <a:rPr lang="pl-PL" sz="1200" dirty="0"/>
              <a:t>formą jej nabycia (np. korzystanie z gotowych spółek tzw. „</a:t>
            </a:r>
            <a:r>
              <a:rPr lang="pl-PL" sz="1200" dirty="0" err="1"/>
              <a:t>shelf</a:t>
            </a:r>
            <a:r>
              <a:rPr lang="pl-PL" sz="1200" dirty="0"/>
              <a:t> </a:t>
            </a:r>
            <a:r>
              <a:rPr lang="pl-PL" sz="1200" dirty="0" err="1"/>
              <a:t>companies</a:t>
            </a:r>
            <a:r>
              <a:rPr lang="pl-PL" sz="1200" dirty="0"/>
              <a:t>");</a:t>
            </a:r>
          </a:p>
          <a:p>
            <a:pPr>
              <a:buFont typeface="Arial" panose="020B0604020202020204" pitchFamily="34" charset="0"/>
              <a:buChar char="•"/>
            </a:pPr>
            <a:r>
              <a:rPr lang="pl-PL" sz="1200" dirty="0"/>
              <a:t>zakresem działalności (np. przeprowadzenie przez SPV tylko jednej transakcji lub jednego typu transakcji, o której decyzja zapadła w Polsce).</a:t>
            </a:r>
          </a:p>
          <a:p>
            <a:pPr marL="0" indent="0">
              <a:buNone/>
            </a:pPr>
            <a:endParaRPr lang="pl-PL" sz="1200" dirty="0"/>
          </a:p>
        </p:txBody>
      </p:sp>
    </p:spTree>
    <p:extLst>
      <p:ext uri="{BB962C8B-B14F-4D97-AF65-F5344CB8AC3E}">
        <p14:creationId xmlns:p14="http://schemas.microsoft.com/office/powerpoint/2010/main" val="2830231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195F4-9C68-E95C-F3F0-BFBB3FCF9477}"/>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0C4123DA-8219-81CD-2E94-C65D7991F1D9}"/>
              </a:ext>
            </a:extLst>
          </p:cNvPr>
          <p:cNvSpPr>
            <a:spLocks noGrp="1"/>
          </p:cNvSpPr>
          <p:nvPr>
            <p:ph type="ctrTitle"/>
          </p:nvPr>
        </p:nvSpPr>
        <p:spPr>
          <a:xfrm>
            <a:off x="1044000" y="2646948"/>
            <a:ext cx="7541112" cy="1637568"/>
          </a:xfrm>
        </p:spPr>
        <p:txBody>
          <a:bodyPr/>
          <a:lstStyle/>
          <a:p>
            <a:r>
              <a:rPr lang="pl-PL" sz="3000" dirty="0"/>
              <a:t>Czy </a:t>
            </a:r>
            <a:r>
              <a:rPr lang="pl-PL" sz="3000" dirty="0" err="1"/>
              <a:t>antyabuzywność</a:t>
            </a:r>
            <a:r>
              <a:rPr lang="pl-PL" sz="3000" dirty="0"/>
              <a:t> przepisów o rezydencji wynika z ustawy o CIT?</a:t>
            </a:r>
          </a:p>
        </p:txBody>
      </p:sp>
    </p:spTree>
    <p:extLst>
      <p:ext uri="{BB962C8B-B14F-4D97-AF65-F5344CB8AC3E}">
        <p14:creationId xmlns:p14="http://schemas.microsoft.com/office/powerpoint/2010/main" val="3978092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6E41DA-6AF3-5A47-9C0A-493DA5BF3BE9}"/>
              </a:ext>
            </a:extLst>
          </p:cNvPr>
          <p:cNvSpPr>
            <a:spLocks noGrp="1"/>
          </p:cNvSpPr>
          <p:nvPr>
            <p:ph type="title"/>
          </p:nvPr>
        </p:nvSpPr>
        <p:spPr>
          <a:xfrm>
            <a:off x="918000" y="387895"/>
            <a:ext cx="7773417" cy="559162"/>
          </a:xfrm>
        </p:spPr>
        <p:txBody>
          <a:bodyPr/>
          <a:lstStyle/>
          <a:p>
            <a:pPr algn="ctr"/>
            <a:r>
              <a:rPr lang="pl-PL" sz="2000" dirty="0"/>
              <a:t>Stan prawny (do 2021 r./</a:t>
            </a:r>
            <a:r>
              <a:rPr lang="pl-PL" sz="2000" dirty="0">
                <a:solidFill>
                  <a:srgbClr val="FF0000"/>
                </a:solidFill>
              </a:rPr>
              <a:t>od 2022 r.</a:t>
            </a:r>
            <a:r>
              <a:rPr lang="pl-PL" sz="2000" dirty="0"/>
              <a:t>)</a:t>
            </a:r>
          </a:p>
        </p:txBody>
      </p:sp>
      <p:sp>
        <p:nvSpPr>
          <p:cNvPr id="3" name="Symbol zastępczy zawartości 2">
            <a:extLst>
              <a:ext uri="{FF2B5EF4-FFF2-40B4-BE49-F238E27FC236}">
                <a16:creationId xmlns:a16="http://schemas.microsoft.com/office/drawing/2014/main" id="{6A17FDA6-16B7-6B42-A7D7-0789800BA25C}"/>
              </a:ext>
            </a:extLst>
          </p:cNvPr>
          <p:cNvSpPr>
            <a:spLocks noGrp="1"/>
          </p:cNvSpPr>
          <p:nvPr>
            <p:ph sz="half" idx="1"/>
          </p:nvPr>
        </p:nvSpPr>
        <p:spPr>
          <a:xfrm>
            <a:off x="917999" y="1004209"/>
            <a:ext cx="7773417" cy="3423412"/>
          </a:xfrm>
        </p:spPr>
        <p:txBody>
          <a:bodyPr/>
          <a:lstStyle/>
          <a:p>
            <a:pPr marL="0" indent="0">
              <a:buNone/>
            </a:pPr>
            <a:r>
              <a:rPr lang="pl-PL" sz="1500" dirty="0"/>
              <a:t>1. Podatnicy, jeżeli mają siedzibę lub zarząd na terytorium Rzeczypospolitej Polskiej, podlegają obowiązkowi podatkowemu od całości swoich dochodów, bez względu na miejsce ich osiągania.</a:t>
            </a:r>
          </a:p>
          <a:p>
            <a:pPr marL="0" indent="0">
              <a:buNone/>
            </a:pPr>
            <a:r>
              <a:rPr lang="pl-PL" sz="1500" dirty="0">
                <a:solidFill>
                  <a:srgbClr val="FF0000"/>
                </a:solidFill>
              </a:rPr>
              <a:t>1a. Podatnik ma zarząd na terytorium Rzeczypospolitej Polskiej między innymi, gdy na terytorium Rzeczypospolitej Polskiej są prowadzone w sposób zorganizowany i ciągły bieżące sprawy tego podatnika na podstawie w szczególności:</a:t>
            </a:r>
          </a:p>
          <a:p>
            <a:pPr marL="0" indent="0">
              <a:buNone/>
            </a:pPr>
            <a:r>
              <a:rPr lang="pl-PL" sz="1500" dirty="0">
                <a:solidFill>
                  <a:srgbClr val="FF0000"/>
                </a:solidFill>
              </a:rPr>
              <a:t>	1) umowy, decyzji, orzeczenia sądu lub innego dokumentu regulujących założenie lub 		    funkcjonowanie tego podatnika, lub</a:t>
            </a:r>
          </a:p>
          <a:p>
            <a:pPr marL="0" indent="0">
              <a:buNone/>
            </a:pPr>
            <a:r>
              <a:rPr lang="pl-PL" sz="1500" dirty="0">
                <a:solidFill>
                  <a:srgbClr val="FF0000"/>
                </a:solidFill>
              </a:rPr>
              <a:t>	2) udzielonych pełnomocnictw, lub</a:t>
            </a:r>
          </a:p>
          <a:p>
            <a:pPr marL="0" indent="0">
              <a:buNone/>
            </a:pPr>
            <a:r>
              <a:rPr lang="pl-PL" sz="1500" dirty="0">
                <a:solidFill>
                  <a:srgbClr val="FF0000"/>
                </a:solidFill>
              </a:rPr>
              <a:t>	3) powiązań w rozumieniu art. 11a ust. 1 pkt 5.</a:t>
            </a:r>
          </a:p>
          <a:p>
            <a:pPr marL="0" indent="0">
              <a:buNone/>
            </a:pPr>
            <a:r>
              <a:rPr lang="pl-PL" sz="1500" dirty="0"/>
              <a:t>2. Podatnicy, jeżeli nie mają na terytorium Rzeczypospolitej Polskiej siedziby lub zarządu, podlegają obowiązkowi podatkowemu tylko od dochodów, które osiągają na terytorium Rzeczypospolitej Polskiej.</a:t>
            </a:r>
          </a:p>
        </p:txBody>
      </p:sp>
    </p:spTree>
    <p:extLst>
      <p:ext uri="{BB962C8B-B14F-4D97-AF65-F5344CB8AC3E}">
        <p14:creationId xmlns:p14="http://schemas.microsoft.com/office/powerpoint/2010/main" val="3821667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EDAE40-2A66-664E-AFCC-A5E30EBD28EE}"/>
              </a:ext>
            </a:extLst>
          </p:cNvPr>
          <p:cNvSpPr>
            <a:spLocks noGrp="1"/>
          </p:cNvSpPr>
          <p:nvPr>
            <p:ph type="ctrTitle"/>
          </p:nvPr>
        </p:nvSpPr>
        <p:spPr>
          <a:xfrm>
            <a:off x="1044000" y="2209800"/>
            <a:ext cx="7541112" cy="2074715"/>
          </a:xfrm>
        </p:spPr>
        <p:txBody>
          <a:bodyPr/>
          <a:lstStyle/>
          <a:p>
            <a:r>
              <a:rPr lang="pl-PL" sz="3000" dirty="0"/>
              <a:t>Czy </a:t>
            </a:r>
            <a:r>
              <a:rPr lang="pl-PL" sz="3000" dirty="0" err="1"/>
              <a:t>antyabuzywność</a:t>
            </a:r>
            <a:r>
              <a:rPr lang="pl-PL" sz="3000" dirty="0"/>
              <a:t> przepisów o rezydencji wynika z UPO lub MK OECD?</a:t>
            </a:r>
          </a:p>
        </p:txBody>
      </p:sp>
    </p:spTree>
    <p:extLst>
      <p:ext uri="{BB962C8B-B14F-4D97-AF65-F5344CB8AC3E}">
        <p14:creationId xmlns:p14="http://schemas.microsoft.com/office/powerpoint/2010/main" val="1535660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6E41DA-6AF3-5A47-9C0A-493DA5BF3BE9}"/>
              </a:ext>
            </a:extLst>
          </p:cNvPr>
          <p:cNvSpPr>
            <a:spLocks noGrp="1"/>
          </p:cNvSpPr>
          <p:nvPr>
            <p:ph type="title"/>
          </p:nvPr>
        </p:nvSpPr>
        <p:spPr>
          <a:xfrm>
            <a:off x="918000" y="387895"/>
            <a:ext cx="7773417" cy="422596"/>
          </a:xfrm>
        </p:spPr>
        <p:txBody>
          <a:bodyPr/>
          <a:lstStyle/>
          <a:p>
            <a:pPr algn="ctr"/>
            <a:r>
              <a:rPr lang="pl-PL" sz="2000" dirty="0"/>
              <a:t>Art. 4 MK OECD</a:t>
            </a:r>
          </a:p>
        </p:txBody>
      </p:sp>
      <p:sp>
        <p:nvSpPr>
          <p:cNvPr id="3" name="Symbol zastępczy zawartości 2">
            <a:extLst>
              <a:ext uri="{FF2B5EF4-FFF2-40B4-BE49-F238E27FC236}">
                <a16:creationId xmlns:a16="http://schemas.microsoft.com/office/drawing/2014/main" id="{6A17FDA6-16B7-6B42-A7D7-0789800BA25C}"/>
              </a:ext>
            </a:extLst>
          </p:cNvPr>
          <p:cNvSpPr>
            <a:spLocks noGrp="1"/>
          </p:cNvSpPr>
          <p:nvPr>
            <p:ph sz="half" idx="1"/>
          </p:nvPr>
        </p:nvSpPr>
        <p:spPr>
          <a:xfrm>
            <a:off x="917999" y="810491"/>
            <a:ext cx="7773417" cy="3652867"/>
          </a:xfrm>
        </p:spPr>
        <p:txBody>
          <a:bodyPr/>
          <a:lstStyle/>
          <a:p>
            <a:r>
              <a:rPr lang="pl-PL" sz="2000" dirty="0"/>
              <a:t>„Rezydent” oznacza każdą osobę, która </a:t>
            </a:r>
            <a:r>
              <a:rPr lang="pl-PL" sz="2000" u="sng" dirty="0"/>
              <a:t>zgodnie z ustawodawstwem tego państwa</a:t>
            </a:r>
            <a:r>
              <a:rPr lang="pl-PL" sz="2000" dirty="0"/>
              <a:t> podlega w nim opodatkowaniu z uwagi na siedzibę, miejsce zarządu lub jakiekolwiek inne kryterium o podobnym charakterze (ust. 1 </a:t>
            </a:r>
            <a:r>
              <a:rPr lang="pl-PL" sz="2000" dirty="0" err="1"/>
              <a:t>zd</a:t>
            </a:r>
            <a:r>
              <a:rPr lang="pl-PL" sz="2000" dirty="0"/>
              <a:t>. 1)</a:t>
            </a:r>
          </a:p>
          <a:p>
            <a:r>
              <a:rPr lang="pl-PL" sz="2000" dirty="0"/>
              <a:t>Jeżeli na podstawie postanowień ustępu 1 podmiot ma siedzibę  w obu państwach, właściwe organy obu państw podejmą starania w celu ustalenia państwa, w którym osoba ta będzie uważana za mającą siedzibę, biorąc pod uwagę miejsce jej faktycznego zarządu, miejsce, w którym jest ona zarejestrowana lub w inny sposób utworzona oraz wszelkie inne istotne czynniki (ust. 3).</a:t>
            </a:r>
          </a:p>
        </p:txBody>
      </p:sp>
    </p:spTree>
    <p:extLst>
      <p:ext uri="{BB962C8B-B14F-4D97-AF65-F5344CB8AC3E}">
        <p14:creationId xmlns:p14="http://schemas.microsoft.com/office/powerpoint/2010/main" val="2312236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EDAE40-2A66-664E-AFCC-A5E30EBD28EE}"/>
              </a:ext>
            </a:extLst>
          </p:cNvPr>
          <p:cNvSpPr>
            <a:spLocks noGrp="1"/>
          </p:cNvSpPr>
          <p:nvPr>
            <p:ph type="ctrTitle"/>
          </p:nvPr>
        </p:nvSpPr>
        <p:spPr/>
        <p:txBody>
          <a:bodyPr/>
          <a:lstStyle/>
          <a:p>
            <a:r>
              <a:rPr lang="pl-PL" sz="4000" dirty="0"/>
              <a:t>Skąd ten pomysł?</a:t>
            </a:r>
          </a:p>
        </p:txBody>
      </p:sp>
    </p:spTree>
    <p:extLst>
      <p:ext uri="{BB962C8B-B14F-4D97-AF65-F5344CB8AC3E}">
        <p14:creationId xmlns:p14="http://schemas.microsoft.com/office/powerpoint/2010/main" val="560157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7093F-59F2-86A2-87DF-68DB9B518A2A}"/>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5711D154-2A32-3456-E416-8250486B72E7}"/>
              </a:ext>
            </a:extLst>
          </p:cNvPr>
          <p:cNvSpPr>
            <a:spLocks noGrp="1"/>
          </p:cNvSpPr>
          <p:nvPr>
            <p:ph type="title"/>
          </p:nvPr>
        </p:nvSpPr>
        <p:spPr>
          <a:xfrm>
            <a:off x="918000" y="387895"/>
            <a:ext cx="7773417" cy="422596"/>
          </a:xfrm>
        </p:spPr>
        <p:txBody>
          <a:bodyPr/>
          <a:lstStyle/>
          <a:p>
            <a:pPr algn="ctr"/>
            <a:r>
              <a:rPr lang="pl-PL" sz="2000" dirty="0"/>
              <a:t>Komentarz do art. 4 MK OECD</a:t>
            </a:r>
          </a:p>
        </p:txBody>
      </p:sp>
      <p:sp>
        <p:nvSpPr>
          <p:cNvPr id="3" name="Symbol zastępczy zawartości 2">
            <a:extLst>
              <a:ext uri="{FF2B5EF4-FFF2-40B4-BE49-F238E27FC236}">
                <a16:creationId xmlns:a16="http://schemas.microsoft.com/office/drawing/2014/main" id="{1BC837F5-8836-96A0-54E4-2288738CF677}"/>
              </a:ext>
            </a:extLst>
          </p:cNvPr>
          <p:cNvSpPr>
            <a:spLocks noGrp="1"/>
          </p:cNvSpPr>
          <p:nvPr>
            <p:ph sz="half" idx="1"/>
          </p:nvPr>
        </p:nvSpPr>
        <p:spPr>
          <a:xfrm>
            <a:off x="917999" y="810491"/>
            <a:ext cx="7773417" cy="3652867"/>
          </a:xfrm>
        </p:spPr>
        <p:txBody>
          <a:bodyPr/>
          <a:lstStyle/>
          <a:p>
            <a:r>
              <a:rPr lang="pl-PL" sz="1400" dirty="0"/>
              <a:t>Niektóre państwa uważają jednak, że lepiej jest zajmować się przypadkami podwójnej rezydencji podmiotów poprzez zasadę opartą na „miejscu faktycznego zarządzania”, która została włączona do Konwencji przed 2017 rokiem. Państwa te uważają również, że </a:t>
            </a:r>
            <a:r>
              <a:rPr lang="pl-PL" sz="1400" u="sng" dirty="0"/>
              <a:t>zasadę tę można interpretować w sposób zapobiegający jej nadużywaniu</a:t>
            </a:r>
            <a:r>
              <a:rPr lang="pl-PL" sz="1400" dirty="0"/>
              <a:t>. Państwa, które podzielają ten pogląd i zgadzają się co do tego, w jaki sposób należy interpretować pojęcie „miejsca efektywnego zarządzania”, mogą włączyć do swoich umów dwustronnych następującą wersję ustępu 3:</a:t>
            </a:r>
          </a:p>
          <a:p>
            <a:pPr marL="0" indent="0">
              <a:buNone/>
            </a:pPr>
            <a:endParaRPr lang="pl-PL" sz="1400" dirty="0"/>
          </a:p>
          <a:p>
            <a:pPr marL="0" indent="0">
              <a:buNone/>
            </a:pPr>
            <a:r>
              <a:rPr lang="pl-PL" sz="1400" dirty="0"/>
              <a:t>„</a:t>
            </a:r>
            <a:r>
              <a:rPr lang="pl-PL" sz="1600" dirty="0"/>
              <a:t>Jeżeli na podstawie postanowień ustępu 1 osoba inna niż osoba fizyczna ma siedzibę w obu Umawiających się Państwach, wówczas uważa się ją za mającą siedzibę tylko w tym Państwie, w którym znajduje się miejsce jej faktycznego zarządu</a:t>
            </a:r>
            <a:r>
              <a:rPr lang="pl-PL" sz="1400" dirty="0"/>
              <a:t>.”</a:t>
            </a:r>
          </a:p>
        </p:txBody>
      </p:sp>
    </p:spTree>
    <p:extLst>
      <p:ext uri="{BB962C8B-B14F-4D97-AF65-F5344CB8AC3E}">
        <p14:creationId xmlns:p14="http://schemas.microsoft.com/office/powerpoint/2010/main" val="16000637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64319-29C6-0CA1-60CE-E2D9BBA4AF19}"/>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5C6B7F64-AA14-41A5-1E96-4D351FB4AAAA}"/>
              </a:ext>
            </a:extLst>
          </p:cNvPr>
          <p:cNvSpPr>
            <a:spLocks noGrp="1"/>
          </p:cNvSpPr>
          <p:nvPr>
            <p:ph type="title"/>
          </p:nvPr>
        </p:nvSpPr>
        <p:spPr>
          <a:xfrm>
            <a:off x="918000" y="387895"/>
            <a:ext cx="7773417" cy="422596"/>
          </a:xfrm>
        </p:spPr>
        <p:txBody>
          <a:bodyPr/>
          <a:lstStyle/>
          <a:p>
            <a:pPr algn="ctr"/>
            <a:r>
              <a:rPr lang="pl-PL" sz="2000" dirty="0"/>
              <a:t>Komentarz do art. 4 MK OECD</a:t>
            </a:r>
          </a:p>
        </p:txBody>
      </p:sp>
      <p:sp>
        <p:nvSpPr>
          <p:cNvPr id="3" name="Symbol zastępczy zawartości 2">
            <a:extLst>
              <a:ext uri="{FF2B5EF4-FFF2-40B4-BE49-F238E27FC236}">
                <a16:creationId xmlns:a16="http://schemas.microsoft.com/office/drawing/2014/main" id="{3F836440-7A98-3D01-8C85-A9C8C7C7A374}"/>
              </a:ext>
            </a:extLst>
          </p:cNvPr>
          <p:cNvSpPr>
            <a:spLocks noGrp="1"/>
          </p:cNvSpPr>
          <p:nvPr>
            <p:ph sz="half" idx="1"/>
          </p:nvPr>
        </p:nvSpPr>
        <p:spPr>
          <a:xfrm>
            <a:off x="917999" y="810491"/>
            <a:ext cx="7773417" cy="3652867"/>
          </a:xfrm>
        </p:spPr>
        <p:txBody>
          <a:bodyPr/>
          <a:lstStyle/>
          <a:p>
            <a:r>
              <a:rPr lang="pl-PL" sz="1800" dirty="0"/>
              <a:t>Kiedy po raz pierwszy opracowano ust. 3, uznano, że przywiązywanie wagi do czysto formalnego kryterium, takiego jak rejestracja, nie byłoby odpowiednim rozwiązaniem i preferowano zasadę opartą na </a:t>
            </a:r>
            <a:r>
              <a:rPr lang="pl-PL" sz="1800"/>
              <a:t>miejscu efektywnego </a:t>
            </a:r>
            <a:r>
              <a:rPr lang="pl-PL" sz="1800" dirty="0"/>
              <a:t>zarządzania, która miała opierać się na miejscu, w którym </a:t>
            </a:r>
            <a:r>
              <a:rPr lang="pl-PL" sz="1800"/>
              <a:t>spółka była </a:t>
            </a:r>
            <a:r>
              <a:rPr lang="pl-PL" sz="1800" dirty="0"/>
              <a:t>faktycznie zarządzana.</a:t>
            </a:r>
          </a:p>
          <a:p>
            <a:r>
              <a:rPr lang="pl-PL" sz="1800" dirty="0"/>
              <a:t>W 2017 r. Komisja Spraw Podatkowych uznała, że choć sytuacje podwójnej rezydencji podmiotów innych niż osoby fizyczne były stosunkowo rzadkie, </a:t>
            </a:r>
            <a:r>
              <a:rPr lang="pl-PL" sz="1800" u="sng" dirty="0"/>
              <a:t>zdarzały się przypadki unikania opodatkowania z udziałem spółek będących podwójnymi rezydentami</a:t>
            </a:r>
            <a:r>
              <a:rPr lang="pl-PL" sz="1800" dirty="0"/>
              <a:t> i w konsekwencji lepszym rozwiązaniem kwestii podwójnej rezydencji było rozpatrywanie takich sytuacji indywidualnie dla każdego przypadku.</a:t>
            </a:r>
          </a:p>
        </p:txBody>
      </p:sp>
    </p:spTree>
    <p:extLst>
      <p:ext uri="{BB962C8B-B14F-4D97-AF65-F5344CB8AC3E}">
        <p14:creationId xmlns:p14="http://schemas.microsoft.com/office/powerpoint/2010/main" val="15499743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13A47-9EBD-A7D2-7902-52C2C4510063}"/>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1775E6F9-138C-40B5-626E-E87C19B87228}"/>
              </a:ext>
            </a:extLst>
          </p:cNvPr>
          <p:cNvSpPr>
            <a:spLocks noGrp="1"/>
          </p:cNvSpPr>
          <p:nvPr>
            <p:ph type="ctrTitle"/>
          </p:nvPr>
        </p:nvSpPr>
        <p:spPr>
          <a:xfrm>
            <a:off x="1044000" y="447675"/>
            <a:ext cx="7541112" cy="4038600"/>
          </a:xfrm>
        </p:spPr>
        <p:txBody>
          <a:bodyPr/>
          <a:lstStyle/>
          <a:p>
            <a:r>
              <a:rPr lang="pl-PL" sz="4000" dirty="0"/>
              <a:t>Jaki charakter ma ustalenie rezydencji podatkowej?</a:t>
            </a:r>
            <a:endParaRPr lang="pl-PL" sz="3000" dirty="0"/>
          </a:p>
        </p:txBody>
      </p:sp>
    </p:spTree>
    <p:extLst>
      <p:ext uri="{BB962C8B-B14F-4D97-AF65-F5344CB8AC3E}">
        <p14:creationId xmlns:p14="http://schemas.microsoft.com/office/powerpoint/2010/main" val="341011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A6AD5A-9E17-2672-AB7B-9CF94B6B2F53}"/>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0061E239-FCFD-A582-535C-4D7EAA87393A}"/>
              </a:ext>
            </a:extLst>
          </p:cNvPr>
          <p:cNvSpPr>
            <a:spLocks noGrp="1"/>
          </p:cNvSpPr>
          <p:nvPr>
            <p:ph type="title"/>
          </p:nvPr>
        </p:nvSpPr>
        <p:spPr>
          <a:xfrm>
            <a:off x="918000" y="387895"/>
            <a:ext cx="7773417" cy="422596"/>
          </a:xfrm>
        </p:spPr>
        <p:txBody>
          <a:bodyPr/>
          <a:lstStyle/>
          <a:p>
            <a:pPr algn="ctr"/>
            <a:r>
              <a:rPr lang="pl-PL" sz="2000" dirty="0"/>
              <a:t>Czym jest rezydencja podatkowa?</a:t>
            </a:r>
          </a:p>
        </p:txBody>
      </p:sp>
      <p:sp>
        <p:nvSpPr>
          <p:cNvPr id="3" name="Symbol zastępczy zawartości 2">
            <a:extLst>
              <a:ext uri="{FF2B5EF4-FFF2-40B4-BE49-F238E27FC236}">
                <a16:creationId xmlns:a16="http://schemas.microsoft.com/office/drawing/2014/main" id="{A852D7FC-1D9D-63F3-23A3-91961E80C2D8}"/>
              </a:ext>
            </a:extLst>
          </p:cNvPr>
          <p:cNvSpPr>
            <a:spLocks noGrp="1"/>
          </p:cNvSpPr>
          <p:nvPr>
            <p:ph sz="half" idx="1"/>
          </p:nvPr>
        </p:nvSpPr>
        <p:spPr>
          <a:xfrm>
            <a:off x="917999" y="810491"/>
            <a:ext cx="7773417" cy="3652867"/>
          </a:xfrm>
        </p:spPr>
        <p:txBody>
          <a:bodyPr/>
          <a:lstStyle/>
          <a:p>
            <a:r>
              <a:rPr lang="pl-PL" sz="2000" b="1" dirty="0">
                <a:solidFill>
                  <a:srgbClr val="00B050"/>
                </a:solidFill>
              </a:rPr>
              <a:t>Okolicznością faktyczną</a:t>
            </a:r>
          </a:p>
          <a:p>
            <a:endParaRPr lang="pl-PL" sz="1600" dirty="0"/>
          </a:p>
          <a:p>
            <a:pPr>
              <a:buFont typeface="Wingdings" pitchFamily="2" charset="2"/>
              <a:buChar char="Ø"/>
            </a:pPr>
            <a:r>
              <a:rPr lang="pl-PL" sz="1600" dirty="0"/>
              <a:t>ustalaną za pomocą dowodów zmierzających do odpowiedzi na pytanie, gdzie podejmowane są decyzje zarządcze?</a:t>
            </a:r>
          </a:p>
          <a:p>
            <a:endParaRPr lang="pl-PL" sz="1600" dirty="0"/>
          </a:p>
          <a:p>
            <a:r>
              <a:rPr lang="pl-PL" sz="2000" b="1" dirty="0">
                <a:solidFill>
                  <a:srgbClr val="FF0000"/>
                </a:solidFill>
              </a:rPr>
              <a:t>Kolejną „nienormatywną” klauzulą </a:t>
            </a:r>
            <a:r>
              <a:rPr lang="pl-PL" sz="2000" b="1" dirty="0" err="1">
                <a:solidFill>
                  <a:srgbClr val="FF0000"/>
                </a:solidFill>
              </a:rPr>
              <a:t>antyabuzywną</a:t>
            </a:r>
            <a:r>
              <a:rPr lang="pl-PL" sz="2000" b="1" dirty="0">
                <a:solidFill>
                  <a:srgbClr val="FF0000"/>
                </a:solidFill>
              </a:rPr>
              <a:t> (obok BO)</a:t>
            </a:r>
          </a:p>
          <a:p>
            <a:endParaRPr lang="pl-PL" sz="1600" b="1" dirty="0"/>
          </a:p>
          <a:p>
            <a:pPr>
              <a:buFont typeface="Wingdings" pitchFamily="2" charset="2"/>
              <a:buChar char="Ø"/>
            </a:pPr>
            <a:r>
              <a:rPr lang="pl-PL" sz="1600" dirty="0"/>
              <a:t>której zastosowanie polega na uznaniu rezydencji przyjętej przez podatnika za „sztuczną” i zastąpieniu jej rezydencją „odpowiednią” (por. GAAR: art. 119a i n. Ordynacji podatkowej)?</a:t>
            </a:r>
          </a:p>
          <a:p>
            <a:pPr marL="0" indent="0">
              <a:buNone/>
            </a:pPr>
            <a:endParaRPr lang="pl-PL" sz="1600" dirty="0"/>
          </a:p>
          <a:p>
            <a:r>
              <a:rPr lang="pl-PL" sz="2000" dirty="0">
                <a:solidFill>
                  <a:srgbClr val="00B050"/>
                </a:solidFill>
              </a:rPr>
              <a:t>Jednym</a:t>
            </a:r>
            <a:r>
              <a:rPr lang="pl-PL" sz="2000" dirty="0"/>
              <a:t> i </a:t>
            </a:r>
            <a:r>
              <a:rPr lang="pl-PL" sz="2000" dirty="0">
                <a:solidFill>
                  <a:srgbClr val="FF0000"/>
                </a:solidFill>
              </a:rPr>
              <a:t>drugim</a:t>
            </a:r>
            <a:r>
              <a:rPr lang="pl-PL" sz="2000" dirty="0"/>
              <a:t>?!</a:t>
            </a:r>
          </a:p>
        </p:txBody>
      </p:sp>
    </p:spTree>
    <p:extLst>
      <p:ext uri="{BB962C8B-B14F-4D97-AF65-F5344CB8AC3E}">
        <p14:creationId xmlns:p14="http://schemas.microsoft.com/office/powerpoint/2010/main" val="2092961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D6E41DA-6AF3-5A47-9C0A-493DA5BF3BE9}"/>
              </a:ext>
            </a:extLst>
          </p:cNvPr>
          <p:cNvSpPr>
            <a:spLocks noGrp="1"/>
          </p:cNvSpPr>
          <p:nvPr>
            <p:ph type="title"/>
          </p:nvPr>
        </p:nvSpPr>
        <p:spPr>
          <a:xfrm>
            <a:off x="918000" y="387895"/>
            <a:ext cx="7773417" cy="459128"/>
          </a:xfrm>
        </p:spPr>
        <p:txBody>
          <a:bodyPr/>
          <a:lstStyle/>
          <a:p>
            <a:pPr algn="ctr"/>
            <a:r>
              <a:rPr lang="pl-PL" sz="2000" b="1" dirty="0"/>
              <a:t>Ostrzeżenie MF nr 003/17 z 12 czerwca 2017 r.</a:t>
            </a:r>
            <a:endParaRPr lang="pl-PL" sz="2000" dirty="0"/>
          </a:p>
        </p:txBody>
      </p:sp>
      <p:sp>
        <p:nvSpPr>
          <p:cNvPr id="3" name="Symbol zastępczy zawartości 2">
            <a:extLst>
              <a:ext uri="{FF2B5EF4-FFF2-40B4-BE49-F238E27FC236}">
                <a16:creationId xmlns:a16="http://schemas.microsoft.com/office/drawing/2014/main" id="{6A17FDA6-16B7-6B42-A7D7-0789800BA25C}"/>
              </a:ext>
            </a:extLst>
          </p:cNvPr>
          <p:cNvSpPr>
            <a:spLocks noGrp="1"/>
          </p:cNvSpPr>
          <p:nvPr>
            <p:ph sz="half" idx="1"/>
          </p:nvPr>
        </p:nvSpPr>
        <p:spPr>
          <a:xfrm>
            <a:off x="917999" y="1004209"/>
            <a:ext cx="7773417" cy="3192234"/>
          </a:xfrm>
        </p:spPr>
        <p:txBody>
          <a:bodyPr/>
          <a:lstStyle/>
          <a:p>
            <a:pPr marL="0" indent="0" algn="ctr">
              <a:buNone/>
            </a:pPr>
            <a:r>
              <a:rPr lang="pl-PL" sz="1600" b="1" u="sng" dirty="0">
                <a:latin typeface="Open Sans" panose="020B0606030504020204" pitchFamily="34" charset="0"/>
                <a:ea typeface="Open Sans" panose="020B0606030504020204" pitchFamily="34" charset="0"/>
                <a:cs typeface="Open Sans" panose="020B0606030504020204" pitchFamily="34" charset="0"/>
              </a:rPr>
              <a:t>Ostrzeżenie MF przed optymalizacją podatkową z wykorzystaniem spółek zagranicznych z uwagi na przepisy dotyczące tzw. miejsca zarządu</a:t>
            </a:r>
          </a:p>
          <a:p>
            <a:pPr marL="0" indent="0">
              <a:buNone/>
            </a:pPr>
            <a:r>
              <a:rPr lang="pl-PL" sz="1400" dirty="0">
                <a:latin typeface="Open Sans" panose="020B0606030504020204" pitchFamily="34" charset="0"/>
                <a:ea typeface="Open Sans" panose="020B0606030504020204" pitchFamily="34" charset="0"/>
                <a:cs typeface="Open Sans" panose="020B0606030504020204" pitchFamily="34" charset="0"/>
              </a:rPr>
              <a:t>Ostrzeżenie to dotyczy w szczególności sytuacji, w której polscy podatnicy (osoby fizyczne lub prawne), prowadzący działalność gospodarczą w Polsce i osiągający dochody z terytorium Polski, są kuszeni propozycjami oszczędności podatkowych polegającymi na tzw. „przeniesieniu działalności do innego kraju".  W tym celu rejestrowane są spółki na terytorium kraju obcego, które nie prowadzą tam rzeczywistych operacji gospodarczych (tzw. „</a:t>
            </a:r>
            <a:r>
              <a:rPr lang="pl-PL" sz="1400" dirty="0" err="1">
                <a:latin typeface="Open Sans" panose="020B0606030504020204" pitchFamily="34" charset="0"/>
                <a:ea typeface="Open Sans" panose="020B0606030504020204" pitchFamily="34" charset="0"/>
                <a:cs typeface="Open Sans" panose="020B0606030504020204" pitchFamily="34" charset="0"/>
              </a:rPr>
              <a:t>conduit</a:t>
            </a:r>
            <a:r>
              <a:rPr lang="pl-PL" sz="1400" dirty="0">
                <a:latin typeface="Open Sans" panose="020B0606030504020204" pitchFamily="34" charset="0"/>
                <a:ea typeface="Open Sans" panose="020B0606030504020204" pitchFamily="34" charset="0"/>
                <a:cs typeface="Open Sans" panose="020B0606030504020204" pitchFamily="34" charset="0"/>
              </a:rPr>
              <a:t> </a:t>
            </a:r>
            <a:r>
              <a:rPr lang="pl-PL" sz="1400" dirty="0" err="1">
                <a:latin typeface="Open Sans" panose="020B0606030504020204" pitchFamily="34" charset="0"/>
                <a:ea typeface="Open Sans" panose="020B0606030504020204" pitchFamily="34" charset="0"/>
                <a:cs typeface="Open Sans" panose="020B0606030504020204" pitchFamily="34" charset="0"/>
              </a:rPr>
              <a:t>company</a:t>
            </a:r>
            <a:r>
              <a:rPr lang="pl-PL" sz="1400" dirty="0">
                <a:latin typeface="Open Sans" panose="020B0606030504020204" pitchFamily="34" charset="0"/>
                <a:ea typeface="Open Sans" panose="020B0606030504020204" pitchFamily="34" charset="0"/>
                <a:cs typeface="Open Sans" panose="020B0606030504020204" pitchFamily="34" charset="0"/>
              </a:rPr>
              <a:t>", „</a:t>
            </a:r>
            <a:r>
              <a:rPr lang="pl-PL" sz="1400" dirty="0" err="1">
                <a:latin typeface="Open Sans" panose="020B0606030504020204" pitchFamily="34" charset="0"/>
                <a:ea typeface="Open Sans" panose="020B0606030504020204" pitchFamily="34" charset="0"/>
                <a:cs typeface="Open Sans" panose="020B0606030504020204" pitchFamily="34" charset="0"/>
              </a:rPr>
              <a:t>letterbox</a:t>
            </a:r>
            <a:r>
              <a:rPr lang="pl-PL" sz="1400" dirty="0">
                <a:latin typeface="Open Sans" panose="020B0606030504020204" pitchFamily="34" charset="0"/>
                <a:ea typeface="Open Sans" panose="020B0606030504020204" pitchFamily="34" charset="0"/>
                <a:cs typeface="Open Sans" panose="020B0606030504020204" pitchFamily="34" charset="0"/>
              </a:rPr>
              <a:t> </a:t>
            </a:r>
            <a:r>
              <a:rPr lang="pl-PL" sz="1400" dirty="0" err="1">
                <a:latin typeface="Open Sans" panose="020B0606030504020204" pitchFamily="34" charset="0"/>
                <a:ea typeface="Open Sans" panose="020B0606030504020204" pitchFamily="34" charset="0"/>
                <a:cs typeface="Open Sans" panose="020B0606030504020204" pitchFamily="34" charset="0"/>
              </a:rPr>
              <a:t>company</a:t>
            </a:r>
            <a:r>
              <a:rPr lang="pl-PL" sz="1400" dirty="0">
                <a:latin typeface="Open Sans" panose="020B0606030504020204" pitchFamily="34" charset="0"/>
                <a:ea typeface="Open Sans" panose="020B0606030504020204" pitchFamily="34" charset="0"/>
                <a:cs typeface="Open Sans" panose="020B0606030504020204" pitchFamily="34" charset="0"/>
              </a:rPr>
              <a:t>"), w których polski podatnik nabywa udziały i poprzez które ma być kontynuowana jego działalność w Polsce, przy czym dochody mają w założeniu podlegać opodatkowaniu wyłącznie na terytorium tego kraju obcego.  W tym celu używane są zarówno spółki z siedzibą w rajach podatkowych, jak też podmioty z terytorium UE (np. Czechy, Luksemburg, Wielka Brytania, Słowacja, Cypr, Malta, Holandia, Szwecja) oraz innych krajów europejskich np. Szwajcarii.</a:t>
            </a:r>
            <a:endParaRPr lang="pl-PL" sz="14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8402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60F05F-C4CE-6AA2-1720-C82B71E1A23A}"/>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4E842830-F59D-9FBF-8067-A06C421A5140}"/>
              </a:ext>
            </a:extLst>
          </p:cNvPr>
          <p:cNvSpPr>
            <a:spLocks noGrp="1"/>
          </p:cNvSpPr>
          <p:nvPr>
            <p:ph type="title"/>
          </p:nvPr>
        </p:nvSpPr>
        <p:spPr>
          <a:xfrm>
            <a:off x="918000" y="387895"/>
            <a:ext cx="7773417" cy="459128"/>
          </a:xfrm>
        </p:spPr>
        <p:txBody>
          <a:bodyPr/>
          <a:lstStyle/>
          <a:p>
            <a:pPr algn="ctr"/>
            <a:r>
              <a:rPr lang="pl-PL" sz="2000" b="1" dirty="0"/>
              <a:t>Ostrzeżenie MF nr 003/17 z 12 czerwca 2017 r.</a:t>
            </a:r>
            <a:endParaRPr lang="pl-PL" sz="2000" dirty="0"/>
          </a:p>
        </p:txBody>
      </p:sp>
      <p:sp>
        <p:nvSpPr>
          <p:cNvPr id="3" name="Symbol zastępczy zawartości 2">
            <a:extLst>
              <a:ext uri="{FF2B5EF4-FFF2-40B4-BE49-F238E27FC236}">
                <a16:creationId xmlns:a16="http://schemas.microsoft.com/office/drawing/2014/main" id="{4B3F4852-9672-53C4-7128-C5E565B88E68}"/>
              </a:ext>
            </a:extLst>
          </p:cNvPr>
          <p:cNvSpPr>
            <a:spLocks noGrp="1"/>
          </p:cNvSpPr>
          <p:nvPr>
            <p:ph sz="half" idx="1"/>
          </p:nvPr>
        </p:nvSpPr>
        <p:spPr>
          <a:xfrm>
            <a:off x="917999" y="1004209"/>
            <a:ext cx="7773417" cy="3192234"/>
          </a:xfrm>
        </p:spPr>
        <p:txBody>
          <a:bodyPr/>
          <a:lstStyle/>
          <a:p>
            <a:pPr marL="0" indent="0">
              <a:buNone/>
            </a:pPr>
            <a:r>
              <a:rPr lang="pl-PL" sz="1400" dirty="0"/>
              <a:t>Poniższe ostrzeżenie ma zastosowanie również do szeregu podobnych sytuacji, w których zagraniczne spółki kapitałowe są faktycznie zarządzane z terytorium Polski, a ich rejestracja za granicą służy jedynie stworzeniu pozoru, że działalność prowadzona za ich pośrednictwem nie podlega opodatkowaniu w Polsce.  W szczególności dotyczy to transakcji zbycia udziałów/akcji, emisji instrumentów dłużnych, wypłat dywidend, odsetek i należności licencyjnych, a także transakcji handlowych.</a:t>
            </a:r>
            <a:br>
              <a:rPr lang="pl-PL" sz="1400" dirty="0"/>
            </a:br>
            <a:br>
              <a:rPr lang="pl-PL" sz="1400" dirty="0"/>
            </a:br>
            <a:r>
              <a:rPr lang="pl-PL" sz="1400" u="sng" dirty="0"/>
              <a:t>Ministerstwo Finansów ostrzega, że tego rodzaju operacje mogą być uznane za agresywną optymalizację podatkową i nie prowadzą do skutecznego wyłączenia opodatkowania w Polsce.  Zapobieżenie unikaniu opodatkowania w Polsce może być w takich wypadkach zrealizowane przez władze skarbowe z wykorzystaniem klauzuli obejścia prawa podatkowego lub też poprzez ustalenie miejsca zarządu podmiotu zagranicznego – także w okresie sprzed wejścia w życie przepisów tej klauzuli</a:t>
            </a:r>
            <a:r>
              <a:rPr lang="pl-PL" sz="1400" dirty="0"/>
              <a:t>.</a:t>
            </a:r>
            <a:endParaRPr lang="pl-PL" sz="14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63958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A295A-03C2-CE58-C334-0D99E1E9DE0A}"/>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F8C198F1-B6E0-15EA-770D-0BB6DB3151A7}"/>
              </a:ext>
            </a:extLst>
          </p:cNvPr>
          <p:cNvSpPr>
            <a:spLocks noGrp="1"/>
          </p:cNvSpPr>
          <p:nvPr>
            <p:ph type="title"/>
          </p:nvPr>
        </p:nvSpPr>
        <p:spPr>
          <a:xfrm>
            <a:off x="918000" y="387895"/>
            <a:ext cx="7773417" cy="459128"/>
          </a:xfrm>
        </p:spPr>
        <p:txBody>
          <a:bodyPr/>
          <a:lstStyle/>
          <a:p>
            <a:pPr algn="ctr"/>
            <a:r>
              <a:rPr lang="pl-PL" sz="2000" b="1"/>
              <a:t>Ostrzeżenie MF nr 003/17 z 12 czerwca 2017 r.</a:t>
            </a:r>
            <a:endParaRPr lang="pl-PL" sz="2000" dirty="0"/>
          </a:p>
        </p:txBody>
      </p:sp>
      <p:pic>
        <p:nvPicPr>
          <p:cNvPr id="1026" name="Picture 2" descr="Schemat">
            <a:extLst>
              <a:ext uri="{FF2B5EF4-FFF2-40B4-BE49-F238E27FC236}">
                <a16:creationId xmlns:a16="http://schemas.microsoft.com/office/drawing/2014/main" id="{165B75A0-D113-21A6-2364-94E2329B7201}"/>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483092" y="847023"/>
            <a:ext cx="4642954" cy="3908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767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6FF4D-C6F2-6FA8-7EFF-030DA3548D3E}"/>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CCEFA6C6-E2CE-201D-A1AE-D8A041715056}"/>
              </a:ext>
            </a:extLst>
          </p:cNvPr>
          <p:cNvSpPr>
            <a:spLocks noGrp="1"/>
          </p:cNvSpPr>
          <p:nvPr>
            <p:ph type="title"/>
          </p:nvPr>
        </p:nvSpPr>
        <p:spPr>
          <a:xfrm>
            <a:off x="918000" y="387895"/>
            <a:ext cx="7773417" cy="459128"/>
          </a:xfrm>
        </p:spPr>
        <p:txBody>
          <a:bodyPr/>
          <a:lstStyle/>
          <a:p>
            <a:pPr algn="ctr"/>
            <a:r>
              <a:rPr lang="pl-PL" sz="2000" b="1" dirty="0"/>
              <a:t>Ostrzeżenie MF nr 003/17 z 12 czerwca 2017 r.</a:t>
            </a:r>
            <a:endParaRPr lang="pl-PL" sz="2000" dirty="0"/>
          </a:p>
        </p:txBody>
      </p:sp>
      <p:sp>
        <p:nvSpPr>
          <p:cNvPr id="3" name="Symbol zastępczy zawartości 2">
            <a:extLst>
              <a:ext uri="{FF2B5EF4-FFF2-40B4-BE49-F238E27FC236}">
                <a16:creationId xmlns:a16="http://schemas.microsoft.com/office/drawing/2014/main" id="{0074126A-55AC-51CA-126D-C7C5B2EC63F6}"/>
              </a:ext>
            </a:extLst>
          </p:cNvPr>
          <p:cNvSpPr>
            <a:spLocks noGrp="1"/>
          </p:cNvSpPr>
          <p:nvPr>
            <p:ph sz="half" idx="1"/>
          </p:nvPr>
        </p:nvSpPr>
        <p:spPr>
          <a:xfrm>
            <a:off x="917999" y="1004209"/>
            <a:ext cx="7773417" cy="3375286"/>
          </a:xfrm>
        </p:spPr>
        <p:txBody>
          <a:bodyPr/>
          <a:lstStyle/>
          <a:p>
            <a:pPr marL="0" indent="0">
              <a:buNone/>
            </a:pPr>
            <a:r>
              <a:rPr lang="pl-PL" sz="1500" dirty="0"/>
              <a:t>Ministerstwo Finansów wyjaśnia, że ustalenie miejsca wykonywania zarządu nie ma charakteru wyłącznie formalnego.  Ocena dla potrzeb ustalania miejsca zarządu takiego podmiotu nie powinna zawężać się do stwierdzenia, że np. dokument lub uchwała organu zarządzającego, został podpisany poza terytorium Polski. Dokument oznaczony jako podpisany w państwie obcym może podlegać ocenie, czy rzeczywiście okoliczności dotyczące wytworzenia tego dokumentu wskazują na proces podejmowania decyzji za granicą.</a:t>
            </a:r>
            <a:br>
              <a:rPr lang="pl-PL" sz="1500" dirty="0"/>
            </a:br>
            <a:br>
              <a:rPr lang="pl-PL" sz="1500" dirty="0"/>
            </a:br>
            <a:r>
              <a:rPr lang="pl-PL" sz="1500" dirty="0"/>
              <a:t>Okolicznościami pomocniczymi dotyczącymi procesu decyzyjnego mogą być korespondencja e-mailowa (służbowa), miejsca spotkań z pracownikami, zleceniobiorcami, doradcami, odbiorcami lub dostawcami, dowody przebywania w innym państwie, takie jak koszty związane z przejazdami lub przelotami, wynajmem mieszkania lub posiadanie mieszkania za granicą przez członka organu zarządzającego.</a:t>
            </a:r>
            <a:endParaRPr lang="pl-PL" sz="15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5854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18118-CBCC-5275-76AA-EF664B6D4CA5}"/>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42543092-A91C-00AE-556A-E2463DBEA16E}"/>
              </a:ext>
            </a:extLst>
          </p:cNvPr>
          <p:cNvSpPr>
            <a:spLocks noGrp="1"/>
          </p:cNvSpPr>
          <p:nvPr>
            <p:ph type="title"/>
          </p:nvPr>
        </p:nvSpPr>
        <p:spPr>
          <a:xfrm>
            <a:off x="918000" y="387895"/>
            <a:ext cx="7773417" cy="459128"/>
          </a:xfrm>
        </p:spPr>
        <p:txBody>
          <a:bodyPr/>
          <a:lstStyle/>
          <a:p>
            <a:pPr algn="ctr"/>
            <a:r>
              <a:rPr lang="pl-PL" sz="2000" b="1" dirty="0"/>
              <a:t>Ostrzeżenie MF nr 003/17 z 12 czerwca 2017 r.</a:t>
            </a:r>
            <a:endParaRPr lang="pl-PL" sz="2000" dirty="0"/>
          </a:p>
        </p:txBody>
      </p:sp>
      <p:sp>
        <p:nvSpPr>
          <p:cNvPr id="3" name="Symbol zastępczy zawartości 2">
            <a:extLst>
              <a:ext uri="{FF2B5EF4-FFF2-40B4-BE49-F238E27FC236}">
                <a16:creationId xmlns:a16="http://schemas.microsoft.com/office/drawing/2014/main" id="{25C2614D-9C3E-D3E2-B74F-466897EC413F}"/>
              </a:ext>
            </a:extLst>
          </p:cNvPr>
          <p:cNvSpPr>
            <a:spLocks noGrp="1"/>
          </p:cNvSpPr>
          <p:nvPr>
            <p:ph sz="half" idx="1"/>
          </p:nvPr>
        </p:nvSpPr>
        <p:spPr>
          <a:xfrm>
            <a:off x="917999" y="1004209"/>
            <a:ext cx="7773417" cy="3192234"/>
          </a:xfrm>
        </p:spPr>
        <p:txBody>
          <a:bodyPr/>
          <a:lstStyle/>
          <a:p>
            <a:pPr marL="0" indent="0">
              <a:buNone/>
            </a:pPr>
            <a:endParaRPr lang="pl-PL" sz="18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pl-PL" sz="1800" dirty="0">
                <a:latin typeface="Open Sans" panose="020B0606030504020204" pitchFamily="34" charset="0"/>
                <a:ea typeface="Open Sans" panose="020B0606030504020204" pitchFamily="34" charset="0"/>
                <a:cs typeface="Open Sans" panose="020B0606030504020204" pitchFamily="34" charset="0"/>
              </a:rPr>
              <a:t>Pod uwagę muszą być brane zarówno istotne decyzje podejmowane przez organ zarządczy jak i codzienne, bieżące decyzje dotyczące podmiotu zarządzanego. Na przykład: gdzie odbywa się zlecanie zadań i wydawanie poleceń pracownikom spółki oraz gdzie odbywa się składanie zamówień jej zleceniobiorcom, gdzie znajdują się pracownicy i zleceniobiorcy.</a:t>
            </a:r>
            <a:endParaRPr lang="pl-PL" sz="18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pl-PL" sz="14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49470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EDAE40-2A66-664E-AFCC-A5E30EBD28EE}"/>
              </a:ext>
            </a:extLst>
          </p:cNvPr>
          <p:cNvSpPr>
            <a:spLocks noGrp="1"/>
          </p:cNvSpPr>
          <p:nvPr>
            <p:ph type="ctrTitle"/>
          </p:nvPr>
        </p:nvSpPr>
        <p:spPr>
          <a:xfrm>
            <a:off x="1044000" y="447675"/>
            <a:ext cx="7541112" cy="4038600"/>
          </a:xfrm>
        </p:spPr>
        <p:txBody>
          <a:bodyPr/>
          <a:lstStyle/>
          <a:p>
            <a:r>
              <a:rPr lang="pl-PL" sz="4000" dirty="0"/>
              <a:t>Co może świadczyć o rezydencji podatkowej w Polsce?</a:t>
            </a:r>
            <a:br>
              <a:rPr lang="pl-PL" sz="4000" dirty="0"/>
            </a:br>
            <a:br>
              <a:rPr lang="pl-PL" sz="4000" dirty="0"/>
            </a:br>
            <a:r>
              <a:rPr lang="pl-PL" sz="3000" dirty="0"/>
              <a:t>według organów podatkowych</a:t>
            </a:r>
          </a:p>
        </p:txBody>
      </p:sp>
    </p:spTree>
    <p:extLst>
      <p:ext uri="{BB962C8B-B14F-4D97-AF65-F5344CB8AC3E}">
        <p14:creationId xmlns:p14="http://schemas.microsoft.com/office/powerpoint/2010/main" val="2291002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7982C4-53EF-1A8E-CF81-C6EFD1BFCF73}"/>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A1C9B638-7461-59E1-606D-B10D4DBE6BA9}"/>
              </a:ext>
            </a:extLst>
          </p:cNvPr>
          <p:cNvSpPr>
            <a:spLocks noGrp="1"/>
          </p:cNvSpPr>
          <p:nvPr>
            <p:ph type="title"/>
          </p:nvPr>
        </p:nvSpPr>
        <p:spPr>
          <a:xfrm>
            <a:off x="918000" y="387895"/>
            <a:ext cx="7773417" cy="422596"/>
          </a:xfrm>
        </p:spPr>
        <p:txBody>
          <a:bodyPr/>
          <a:lstStyle/>
          <a:p>
            <a:pPr algn="ctr"/>
            <a:r>
              <a:rPr lang="pl-PL" sz="2000" dirty="0"/>
              <a:t>Przesłanki rezydencji w Polsce</a:t>
            </a:r>
          </a:p>
        </p:txBody>
      </p:sp>
      <p:sp>
        <p:nvSpPr>
          <p:cNvPr id="3" name="Symbol zastępczy zawartości 2">
            <a:extLst>
              <a:ext uri="{FF2B5EF4-FFF2-40B4-BE49-F238E27FC236}">
                <a16:creationId xmlns:a16="http://schemas.microsoft.com/office/drawing/2014/main" id="{2024F68F-960E-ED75-E5F8-97D64BA4C5B2}"/>
              </a:ext>
            </a:extLst>
          </p:cNvPr>
          <p:cNvSpPr>
            <a:spLocks noGrp="1"/>
          </p:cNvSpPr>
          <p:nvPr>
            <p:ph sz="half" idx="1"/>
          </p:nvPr>
        </p:nvSpPr>
        <p:spPr>
          <a:xfrm>
            <a:off x="917999" y="810491"/>
            <a:ext cx="7773417" cy="3652867"/>
          </a:xfrm>
        </p:spPr>
        <p:txBody>
          <a:bodyPr/>
          <a:lstStyle/>
          <a:p>
            <a:pPr marL="342900" indent="-342900" algn="just">
              <a:lnSpc>
                <a:spcPct val="115000"/>
              </a:lnSpc>
              <a:spcAft>
                <a:spcPts val="600"/>
              </a:spcAft>
              <a:buFont typeface="+mj-lt"/>
              <a:buAutoNum type="arabicPeriod"/>
            </a:pPr>
            <a:r>
              <a:rPr lang="pl-PL" sz="1300" kern="100" dirty="0">
                <a:solidFill>
                  <a:srgbClr val="00B050"/>
                </a:solidFill>
                <a:effectLst/>
                <a:latin typeface="Open Sans" panose="020B0606030504020204" pitchFamily="34" charset="0"/>
                <a:ea typeface="Open Sans" panose="020B0606030504020204" pitchFamily="34" charset="0"/>
                <a:cs typeface="Open Sans" panose="020B0606030504020204" pitchFamily="34" charset="0"/>
              </a:rPr>
              <a:t>Decyzje w zakresie </a:t>
            </a:r>
            <a:r>
              <a:rPr lang="pl-PL" sz="1300" kern="100" dirty="0">
                <a:solidFill>
                  <a:srgbClr val="00B050"/>
                </a:solidFill>
                <a:latin typeface="Open Sans" panose="020B0606030504020204" pitchFamily="34" charset="0"/>
                <a:ea typeface="Open Sans" panose="020B0606030504020204" pitchFamily="34" charset="0"/>
                <a:cs typeface="Open Sans" panose="020B0606030504020204" pitchFamily="34" charset="0"/>
              </a:rPr>
              <a:t>wypłaty dywidendy ze spółek zależnych </a:t>
            </a:r>
            <a:r>
              <a:rPr lang="pl-PL" sz="1300" kern="100" dirty="0">
                <a:solidFill>
                  <a:srgbClr val="00B050"/>
                </a:solidFill>
                <a:effectLst/>
                <a:latin typeface="Open Sans" panose="020B0606030504020204" pitchFamily="34" charset="0"/>
                <a:ea typeface="Open Sans" panose="020B0606030504020204" pitchFamily="34" charset="0"/>
                <a:cs typeface="Open Sans" panose="020B0606030504020204" pitchFamily="34" charset="0"/>
              </a:rPr>
              <a:t>były podejmowane w Polsce, na zwyczajnych i nadzwyczajnych zgromadzeniach akcjonariuszy spółek, których domniemany rezydent („Spółka R”) była akcjonariuszem</a:t>
            </a:r>
          </a:p>
          <a:p>
            <a:pPr marL="342900" indent="-342900" algn="just">
              <a:lnSpc>
                <a:spcPct val="115000"/>
              </a:lnSpc>
              <a:spcAft>
                <a:spcPts val="600"/>
              </a:spcAft>
              <a:buFont typeface="+mj-lt"/>
              <a:buAutoNum type="arabicPeriod"/>
            </a:pPr>
            <a:r>
              <a:rPr lang="pl-PL" sz="1300" kern="100" dirty="0">
                <a:solidFill>
                  <a:srgbClr val="00B050"/>
                </a:solidFill>
                <a:effectLst/>
                <a:latin typeface="Open Sans" panose="020B0606030504020204" pitchFamily="34" charset="0"/>
                <a:ea typeface="Open Sans" panose="020B0606030504020204" pitchFamily="34" charset="0"/>
                <a:cs typeface="Open Sans" panose="020B0606030504020204" pitchFamily="34" charset="0"/>
              </a:rPr>
              <a:t>Stwierdzono brak wizyt polskiego członka zarządu (”Osoby P”) w państwie siedziby Spółki R</a:t>
            </a:r>
          </a:p>
          <a:p>
            <a:pPr marL="342900" indent="-342900" algn="just">
              <a:lnSpc>
                <a:spcPct val="115000"/>
              </a:lnSpc>
              <a:spcAft>
                <a:spcPts val="600"/>
              </a:spcAft>
              <a:buFont typeface="+mj-lt"/>
              <a:buAutoNum type="arabicPeriod"/>
            </a:pPr>
            <a:r>
              <a:rPr lang="pl-PL" sz="1300" kern="100" dirty="0">
                <a:solidFill>
                  <a:srgbClr val="00B050"/>
                </a:solidFill>
                <a:latin typeface="Open Sans" panose="020B0606030504020204" pitchFamily="34" charset="0"/>
                <a:ea typeface="Open Sans" panose="020B0606030504020204" pitchFamily="34" charset="0"/>
                <a:cs typeface="Open Sans" panose="020B0606030504020204" pitchFamily="34" charset="0"/>
              </a:rPr>
              <a:t>Jedyny udziałowiec Spółki R, niebędący polskim rezydentem („Udziałowiec R”), </a:t>
            </a:r>
            <a:r>
              <a:rPr lang="pl-PL" sz="1300" kern="100" dirty="0">
                <a:solidFill>
                  <a:srgbClr val="00B050"/>
                </a:solidFill>
                <a:effectLst/>
                <a:latin typeface="Open Sans" panose="020B0606030504020204" pitchFamily="34" charset="0"/>
                <a:ea typeface="Open Sans" panose="020B0606030504020204" pitchFamily="34" charset="0"/>
                <a:cs typeface="Open Sans" panose="020B0606030504020204" pitchFamily="34" charset="0"/>
              </a:rPr>
              <a:t>udzielił Osobie P szerokiego pełnomocnictwa do samodzielnego działania, co wg organu podatkowego spowodowało, że Osoba P posiadała dominujący wpływ na funkcjonowanie Spółki R</a:t>
            </a:r>
          </a:p>
          <a:p>
            <a:pPr marL="342900" indent="-342900" algn="just">
              <a:lnSpc>
                <a:spcPct val="115000"/>
              </a:lnSpc>
              <a:spcAft>
                <a:spcPts val="600"/>
              </a:spcAft>
              <a:buFont typeface="+mj-lt"/>
              <a:buAutoNum type="arabicPeriod"/>
            </a:pPr>
            <a:r>
              <a:rPr lang="pl-PL" sz="1300" kern="100" dirty="0">
                <a:solidFill>
                  <a:srgbClr val="00B050"/>
                </a:solidFill>
                <a:effectLst/>
                <a:latin typeface="Open Sans" panose="020B0606030504020204" pitchFamily="34" charset="0"/>
                <a:ea typeface="Open Sans" panose="020B0606030504020204" pitchFamily="34" charset="0"/>
                <a:cs typeface="Open Sans" panose="020B0606030504020204" pitchFamily="34" charset="0"/>
              </a:rPr>
              <a:t>Na zgromadzeniach akcjonariuszy w Polsce Spółkę R reprezentowali wyłącznie pełnomocnicy (polscy rezydenci) a nigdy członkowie zarządu Spółki R</a:t>
            </a:r>
          </a:p>
          <a:p>
            <a:pPr marL="342900" indent="-342900" algn="just">
              <a:lnSpc>
                <a:spcPct val="115000"/>
              </a:lnSpc>
              <a:spcAft>
                <a:spcPts val="600"/>
              </a:spcAft>
              <a:buFont typeface="+mj-lt"/>
              <a:buAutoNum type="arabicPeriod"/>
            </a:pPr>
            <a:r>
              <a:rPr lang="pl-PL" sz="1300" kern="100" dirty="0">
                <a:solidFill>
                  <a:srgbClr val="00B050"/>
                </a:solidFill>
                <a:effectLst/>
                <a:latin typeface="Open Sans" panose="020B0606030504020204" pitchFamily="34" charset="0"/>
                <a:ea typeface="Open Sans" panose="020B0606030504020204" pitchFamily="34" charset="0"/>
                <a:cs typeface="Open Sans" panose="020B0606030504020204" pitchFamily="34" charset="0"/>
              </a:rPr>
              <a:t>Udzielane pełnomocnictwa obejmowały bardzo szeroki katalog czynności, pozwalały na wykonywanie funkcji zarządczych i kontrolnych</a:t>
            </a:r>
          </a:p>
          <a:p>
            <a:pPr marL="342900" indent="-342900" algn="just">
              <a:lnSpc>
                <a:spcPct val="115000"/>
              </a:lnSpc>
              <a:spcAft>
                <a:spcPts val="600"/>
              </a:spcAft>
              <a:buFont typeface="+mj-lt"/>
              <a:buAutoNum type="arabicPeriod"/>
            </a:pPr>
            <a:r>
              <a:rPr lang="pl-PL" sz="1300" kern="100" dirty="0">
                <a:solidFill>
                  <a:srgbClr val="00B050"/>
                </a:solidFill>
                <a:effectLst/>
                <a:latin typeface="Open Sans" panose="020B0606030504020204" pitchFamily="34" charset="0"/>
                <a:ea typeface="Open Sans" panose="020B0606030504020204" pitchFamily="34" charset="0"/>
                <a:cs typeface="Open Sans" panose="020B0606030504020204" pitchFamily="34" charset="0"/>
              </a:rPr>
              <a:t>Osoba P była jednocześnie członkiem organów nadzorczych oraz zarządów w polskich spółkach pośrednio i bezpośrednio powiązanych ze Spółką R</a:t>
            </a:r>
          </a:p>
        </p:txBody>
      </p:sp>
    </p:spTree>
    <p:extLst>
      <p:ext uri="{BB962C8B-B14F-4D97-AF65-F5344CB8AC3E}">
        <p14:creationId xmlns:p14="http://schemas.microsoft.com/office/powerpoint/2010/main" val="958459483"/>
      </p:ext>
    </p:extLst>
  </p:cSld>
  <p:clrMapOvr>
    <a:masterClrMapping/>
  </p:clrMapOvr>
</p:sld>
</file>

<file path=ppt/theme/theme1.xml><?xml version="1.0" encoding="utf-8"?>
<a:theme xmlns:a="http://schemas.openxmlformats.org/drawingml/2006/main" name="Motyw pakietu Office">
  <a:themeElements>
    <a:clrScheme name="Niestandardowe 3">
      <a:dk1>
        <a:sysClr val="windowText" lastClr="000000"/>
      </a:dk1>
      <a:lt1>
        <a:sysClr val="window" lastClr="FFFFFF"/>
      </a:lt1>
      <a:dk2>
        <a:srgbClr val="007481"/>
      </a:dk2>
      <a:lt2>
        <a:srgbClr val="FFFFFF"/>
      </a:lt2>
      <a:accent1>
        <a:srgbClr val="007481"/>
      </a:accent1>
      <a:accent2>
        <a:srgbClr val="C7D42D"/>
      </a:accent2>
      <a:accent3>
        <a:srgbClr val="00B0E1"/>
      </a:accent3>
      <a:accent4>
        <a:srgbClr val="C6C6C6"/>
      </a:accent4>
      <a:accent5>
        <a:srgbClr val="7C7C7C"/>
      </a:accent5>
      <a:accent6>
        <a:srgbClr val="3C3C3C"/>
      </a:accent6>
      <a:hlink>
        <a:srgbClr val="009FE3"/>
      </a:hlink>
      <a:folHlink>
        <a:srgbClr val="BBE4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C362BABBD2697940AC1DAF92327D3420" ma:contentTypeVersion="1" ma:contentTypeDescription="Utwórz nowy dokument." ma:contentTypeScope="" ma:versionID="b758795591d9adbbd5813f01d912e2ca">
  <xsd:schema xmlns:xsd="http://www.w3.org/2001/XMLSchema" xmlns:xs="http://www.w3.org/2001/XMLSchema" xmlns:p="http://schemas.microsoft.com/office/2006/metadata/properties" xmlns:ns1="http://schemas.microsoft.com/sharepoint/v3" targetNamespace="http://schemas.microsoft.com/office/2006/metadata/properties" ma:root="true" ma:fieldsID="d5655aa40fd62c26d3cd695d3e5ffb0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Planowana data rozpoczęcia" ma:internalName="PublishingStartDate">
      <xsd:simpleType>
        <xsd:restriction base="dms:Unknown"/>
      </xsd:simpleType>
    </xsd:element>
    <xsd:element name="PublishingExpirationDate" ma:index="9" nillable="true" ma:displayName="Planowana data zakończenia"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978F437-BAC3-4677-99D1-C993966E22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16E3A7-EE9F-4734-A17B-C3B09181A41F}">
  <ds:schemaRefs>
    <ds:schemaRef ds:uri="http://schemas.microsoft.com/sharepoint/v3/contenttype/forms"/>
  </ds:schemaRefs>
</ds:datastoreItem>
</file>

<file path=customXml/itemProps3.xml><?xml version="1.0" encoding="utf-8"?>
<ds:datastoreItem xmlns:ds="http://schemas.openxmlformats.org/officeDocument/2006/customXml" ds:itemID="{2D7146F4-CD50-483B-A986-20DDE415AD2A}">
  <ds:schemaRefs>
    <ds:schemaRef ds:uri="http://schemas.microsoft.com/office/2006/metadata/properties"/>
    <ds:schemaRef ds:uri="http://schemas.microsoft.com/office/infopath/2007/PartnerControl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3432</TotalTime>
  <Words>2060</Words>
  <Application>Microsoft Macintosh PowerPoint</Application>
  <PresentationFormat>Pokaz na ekranie (16:9)</PresentationFormat>
  <Paragraphs>94</Paragraphs>
  <Slides>23</Slides>
  <Notes>0</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23</vt:i4>
      </vt:variant>
    </vt:vector>
  </HeadingPairs>
  <TitlesOfParts>
    <vt:vector size="30" baseType="lpstr">
      <vt:lpstr>Arial</vt:lpstr>
      <vt:lpstr>Calibri</vt:lpstr>
      <vt:lpstr>Open Sans</vt:lpstr>
      <vt:lpstr>Open Sans Light</vt:lpstr>
      <vt:lpstr>Open Sans Regular</vt:lpstr>
      <vt:lpstr>Wingdings</vt:lpstr>
      <vt:lpstr>Motyw pakietu Office</vt:lpstr>
      <vt:lpstr>Kwestionowanie rezydencji podatkowej jako narzędzie przeciwdziałania unikaniu opodatkowania </vt:lpstr>
      <vt:lpstr>Skąd ten pomysł?</vt:lpstr>
      <vt:lpstr>Ostrzeżenie MF nr 003/17 z 12 czerwca 2017 r.</vt:lpstr>
      <vt:lpstr>Ostrzeżenie MF nr 003/17 z 12 czerwca 2017 r.</vt:lpstr>
      <vt:lpstr>Ostrzeżenie MF nr 003/17 z 12 czerwca 2017 r.</vt:lpstr>
      <vt:lpstr>Ostrzeżenie MF nr 003/17 z 12 czerwca 2017 r.</vt:lpstr>
      <vt:lpstr>Ostrzeżenie MF nr 003/17 z 12 czerwca 2017 r.</vt:lpstr>
      <vt:lpstr>Co może świadczyć o rezydencji podatkowej w Polsce?  według organów podatkowych</vt:lpstr>
      <vt:lpstr>Przesłanki rezydencji w Polsce</vt:lpstr>
      <vt:lpstr>Przesłanki rezydencji w Polsce</vt:lpstr>
      <vt:lpstr>Przesłanki rezydencji w Polsce („ zielone” vs. „ czerwone”)</vt:lpstr>
      <vt:lpstr>Zapytajmy jeszcze raz:  skąd ten pomysł?</vt:lpstr>
      <vt:lpstr>Ostrzeżenie MF nr 003/17 z 12 czerwca 2017 r.</vt:lpstr>
      <vt:lpstr>Ostrzeżenie MF nr 003/17 z 12 czerwca 2017 r.</vt:lpstr>
      <vt:lpstr>Ostrzeżenie MF nr 003/17 z 12 czerwca 2017 r.</vt:lpstr>
      <vt:lpstr>Czy antyabuzywność przepisów o rezydencji wynika z ustawy o CIT?</vt:lpstr>
      <vt:lpstr>Stan prawny (do 2021 r./od 2022 r.)</vt:lpstr>
      <vt:lpstr>Czy antyabuzywność przepisów o rezydencji wynika z UPO lub MK OECD?</vt:lpstr>
      <vt:lpstr>Art. 4 MK OECD</vt:lpstr>
      <vt:lpstr>Komentarz do art. 4 MK OECD</vt:lpstr>
      <vt:lpstr>Komentarz do art. 4 MK OECD</vt:lpstr>
      <vt:lpstr>Jaki charakter ma ustalenie rezydencji podatkowej?</vt:lpstr>
      <vt:lpstr>Czym jest rezydencja podatkowa?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ogólna SGH</dc:title>
  <dc:creator>kotbury</dc:creator>
  <cp:lastModifiedBy>Karwat, Piotr</cp:lastModifiedBy>
  <cp:revision>128</cp:revision>
  <cp:lastPrinted>2021-09-28T04:44:53Z</cp:lastPrinted>
  <dcterms:created xsi:type="dcterms:W3CDTF">2019-01-31T15:24:43Z</dcterms:created>
  <dcterms:modified xsi:type="dcterms:W3CDTF">2024-11-22T07:38:19Z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0x010100C362BABBD2697940AC1DAF92327D3420</vt:lpwstr>
  </property>
</Properties>
</file>