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handoutMasterIdLst>
    <p:handoutMasterId r:id="rId15"/>
  </p:handoutMasterIdLst>
  <p:sldIdLst>
    <p:sldId id="256" r:id="rId2"/>
    <p:sldId id="382" r:id="rId3"/>
    <p:sldId id="383" r:id="rId4"/>
    <p:sldId id="384" r:id="rId5"/>
    <p:sldId id="385" r:id="rId6"/>
    <p:sldId id="386" r:id="rId7"/>
    <p:sldId id="389" r:id="rId8"/>
    <p:sldId id="390" r:id="rId9"/>
    <p:sldId id="513" r:id="rId10"/>
    <p:sldId id="514" r:id="rId11"/>
    <p:sldId id="515" r:id="rId12"/>
    <p:sldId id="417" r:id="rId13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3300"/>
    <a:srgbClr val="FF33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3453" autoAdjust="0"/>
  </p:normalViewPr>
  <p:slideViewPr>
    <p:cSldViewPr>
      <p:cViewPr varScale="1">
        <p:scale>
          <a:sx n="103" d="100"/>
          <a:sy n="103" d="100"/>
        </p:scale>
        <p:origin x="18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E8C9E2BE-9CAD-7CD0-DB9E-1109F720BF2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B242720F-B261-2DC2-0BF2-AACABD05138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0"/>
            <a:ext cx="2944812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484" name="Rectangle 4">
            <a:extLst>
              <a:ext uri="{FF2B5EF4-FFF2-40B4-BE49-F238E27FC236}">
                <a16:creationId xmlns:a16="http://schemas.microsoft.com/office/drawing/2014/main" id="{A282ABC8-B001-DED4-1D1B-D6ED909BAA4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4813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485" name="Rectangle 5">
            <a:extLst>
              <a:ext uri="{FF2B5EF4-FFF2-40B4-BE49-F238E27FC236}">
                <a16:creationId xmlns:a16="http://schemas.microsoft.com/office/drawing/2014/main" id="{2125781F-6558-E780-4F0C-05898BDB520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431338"/>
            <a:ext cx="2944812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pPr>
              <a:defRPr/>
            </a:pPr>
            <a:fld id="{345AA174-EE68-4C64-A63B-A6A904ABEAC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B33C5381-2871-B000-FF09-224D2FC54F6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79767A04-5D4D-9905-4535-68A06D46BE9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29E857A6-AC36-5E9F-BA73-A73EE0D10DA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4875"/>
            <a:ext cx="4987925" cy="44672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B96924FA-D576-62A8-5277-BEBA7018678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9488AE45-760F-7897-6849-0FA750F39DD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4813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41A085C9-84A3-91DF-4811-9BE3EE558A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31338"/>
            <a:ext cx="2944812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pPr>
              <a:defRPr/>
            </a:pPr>
            <a:fld id="{B5355B27-EE0A-49CA-B02D-B75D8FB2AEE2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ymbol zastępczy obrazu slajdu 1">
            <a:extLst>
              <a:ext uri="{FF2B5EF4-FFF2-40B4-BE49-F238E27FC236}">
                <a16:creationId xmlns:a16="http://schemas.microsoft.com/office/drawing/2014/main" id="{EA7BBC79-D068-8346-87B3-E08391E1BC7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Symbol zastępczy notatek 2">
            <a:extLst>
              <a:ext uri="{FF2B5EF4-FFF2-40B4-BE49-F238E27FC236}">
                <a16:creationId xmlns:a16="http://schemas.microsoft.com/office/drawing/2014/main" id="{F7EF602A-D0FA-6ED8-0410-46330FFFE2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9220" name="Symbol zastępczy numeru slajdu 3">
            <a:extLst>
              <a:ext uri="{FF2B5EF4-FFF2-40B4-BE49-F238E27FC236}">
                <a16:creationId xmlns:a16="http://schemas.microsoft.com/office/drawing/2014/main" id="{3854CBA3-6ECB-FD1A-83CA-7D7A7EB232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9CA7213-2CA0-4EEF-B6C7-0235219B4456}" type="slidenum">
              <a:rPr lang="pl-PL" altLang="pl-PL" sz="1200" smtClean="0"/>
              <a:pPr/>
              <a:t>1</a:t>
            </a:fld>
            <a:endParaRPr lang="pl-PL" altLang="pl-PL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59191F-9719-7DC3-D122-578939768B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ymbol zastępczy obrazu slajdu 1">
            <a:extLst>
              <a:ext uri="{FF2B5EF4-FFF2-40B4-BE49-F238E27FC236}">
                <a16:creationId xmlns:a16="http://schemas.microsoft.com/office/drawing/2014/main" id="{9B40F8BC-88FD-5FC1-A87D-8B35858DFA9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Symbol zastępczy notatek 2">
            <a:extLst>
              <a:ext uri="{FF2B5EF4-FFF2-40B4-BE49-F238E27FC236}">
                <a16:creationId xmlns:a16="http://schemas.microsoft.com/office/drawing/2014/main" id="{AA4E91AE-3927-14AB-2DFF-30846A45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11268" name="Symbol zastępczy numeru slajdu 3">
            <a:extLst>
              <a:ext uri="{FF2B5EF4-FFF2-40B4-BE49-F238E27FC236}">
                <a16:creationId xmlns:a16="http://schemas.microsoft.com/office/drawing/2014/main" id="{61142D88-8883-477C-893D-28F3AB8EBC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6213EBF-9CA6-45BA-8C65-2571549883B4}" type="slidenum">
              <a:rPr lang="pl-PL" altLang="pl-PL" sz="1200" smtClean="0"/>
              <a:pPr/>
              <a:t>10</a:t>
            </a:fld>
            <a:endParaRPr lang="pl-PL" altLang="pl-PL" sz="1200"/>
          </a:p>
        </p:txBody>
      </p:sp>
    </p:spTree>
    <p:extLst>
      <p:ext uri="{BB962C8B-B14F-4D97-AF65-F5344CB8AC3E}">
        <p14:creationId xmlns:p14="http://schemas.microsoft.com/office/powerpoint/2010/main" val="15397415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FF1F3C-6120-DE1A-A405-29EC847E5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ymbol zastępczy obrazu slajdu 1">
            <a:extLst>
              <a:ext uri="{FF2B5EF4-FFF2-40B4-BE49-F238E27FC236}">
                <a16:creationId xmlns:a16="http://schemas.microsoft.com/office/drawing/2014/main" id="{704023CB-FDF1-7D71-AA08-63F7E867A56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Symbol zastępczy notatek 2">
            <a:extLst>
              <a:ext uri="{FF2B5EF4-FFF2-40B4-BE49-F238E27FC236}">
                <a16:creationId xmlns:a16="http://schemas.microsoft.com/office/drawing/2014/main" id="{77817CD0-094C-B841-74A7-3D774F206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11268" name="Symbol zastępczy numeru slajdu 3">
            <a:extLst>
              <a:ext uri="{FF2B5EF4-FFF2-40B4-BE49-F238E27FC236}">
                <a16:creationId xmlns:a16="http://schemas.microsoft.com/office/drawing/2014/main" id="{C7CAA114-30D3-AD12-892C-F0FF511709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6213EBF-9CA6-45BA-8C65-2571549883B4}" type="slidenum">
              <a:rPr lang="pl-PL" altLang="pl-PL" sz="1200" smtClean="0"/>
              <a:pPr/>
              <a:t>11</a:t>
            </a:fld>
            <a:endParaRPr lang="pl-PL" altLang="pl-PL" sz="1200"/>
          </a:p>
        </p:txBody>
      </p:sp>
    </p:spTree>
    <p:extLst>
      <p:ext uri="{BB962C8B-B14F-4D97-AF65-F5344CB8AC3E}">
        <p14:creationId xmlns:p14="http://schemas.microsoft.com/office/powerpoint/2010/main" val="6472167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ymbol zastępczy obrazu slajdu 1">
            <a:extLst>
              <a:ext uri="{FF2B5EF4-FFF2-40B4-BE49-F238E27FC236}">
                <a16:creationId xmlns:a16="http://schemas.microsoft.com/office/drawing/2014/main" id="{94C26AE2-D0D5-913E-FACD-FBD8B4865C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Symbol zastępczy notatek 2">
            <a:extLst>
              <a:ext uri="{FF2B5EF4-FFF2-40B4-BE49-F238E27FC236}">
                <a16:creationId xmlns:a16="http://schemas.microsoft.com/office/drawing/2014/main" id="{AA66FDB6-0EBC-D9FD-EA75-AE1E9D99A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37892" name="Symbol zastępczy numeru slajdu 3">
            <a:extLst>
              <a:ext uri="{FF2B5EF4-FFF2-40B4-BE49-F238E27FC236}">
                <a16:creationId xmlns:a16="http://schemas.microsoft.com/office/drawing/2014/main" id="{8ECFAB22-EFEF-6FF7-C59A-D6AEF24115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EC984D7-3495-4339-B57E-66F1B38E800A}" type="slidenum">
              <a:rPr lang="pl-PL" altLang="pl-PL" sz="1200" smtClean="0"/>
              <a:pPr/>
              <a:t>12</a:t>
            </a:fld>
            <a:endParaRPr lang="pl-PL" altLang="pl-PL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obrazu slajdu 1">
            <a:extLst>
              <a:ext uri="{FF2B5EF4-FFF2-40B4-BE49-F238E27FC236}">
                <a16:creationId xmlns:a16="http://schemas.microsoft.com/office/drawing/2014/main" id="{79CE4017-94A2-07D6-6D61-D337F6DEC2F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Symbol zastępczy notatek 2">
            <a:extLst>
              <a:ext uri="{FF2B5EF4-FFF2-40B4-BE49-F238E27FC236}">
                <a16:creationId xmlns:a16="http://schemas.microsoft.com/office/drawing/2014/main" id="{2AB10A54-6E22-83BC-8B8C-8D88854605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17412" name="Symbol zastępczy numeru slajdu 3">
            <a:extLst>
              <a:ext uri="{FF2B5EF4-FFF2-40B4-BE49-F238E27FC236}">
                <a16:creationId xmlns:a16="http://schemas.microsoft.com/office/drawing/2014/main" id="{3EA3C74D-43C0-D2AB-0A2B-F666C8DF59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6490CB1-7FF4-479E-9F74-C6C51E918CF6}" type="slidenum">
              <a:rPr kumimoji="0" lang="pl-PL" altLang="pl-PL"/>
              <a:pPr>
                <a:spcBef>
                  <a:spcPct val="0"/>
                </a:spcBef>
              </a:pPr>
              <a:t>2</a:t>
            </a:fld>
            <a:endParaRPr kumimoji="0" lang="pl-PL" alt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ymbol zastępczy obrazu slajdu 1">
            <a:extLst>
              <a:ext uri="{FF2B5EF4-FFF2-40B4-BE49-F238E27FC236}">
                <a16:creationId xmlns:a16="http://schemas.microsoft.com/office/drawing/2014/main" id="{545B97BE-0FD0-A756-592E-8E9CBAE0EA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Symbol zastępczy notatek 2">
            <a:extLst>
              <a:ext uri="{FF2B5EF4-FFF2-40B4-BE49-F238E27FC236}">
                <a16:creationId xmlns:a16="http://schemas.microsoft.com/office/drawing/2014/main" id="{9726D9D0-6C05-7D9F-69B9-7D0385D847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19460" name="Symbol zastępczy numeru slajdu 3">
            <a:extLst>
              <a:ext uri="{FF2B5EF4-FFF2-40B4-BE49-F238E27FC236}">
                <a16:creationId xmlns:a16="http://schemas.microsoft.com/office/drawing/2014/main" id="{B7382107-D8D8-B213-7904-E9409649A2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25C2CAC-0790-41D2-914B-D19903BCF7FD}" type="slidenum">
              <a:rPr kumimoji="0" lang="pl-PL" altLang="pl-PL"/>
              <a:pPr>
                <a:spcBef>
                  <a:spcPct val="0"/>
                </a:spcBef>
              </a:pPr>
              <a:t>3</a:t>
            </a:fld>
            <a:endParaRPr kumimoji="0" lang="pl-PL" alt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ymbol zastępczy obrazu slajdu 1">
            <a:extLst>
              <a:ext uri="{FF2B5EF4-FFF2-40B4-BE49-F238E27FC236}">
                <a16:creationId xmlns:a16="http://schemas.microsoft.com/office/drawing/2014/main" id="{88D2D377-35A5-BA98-A8C2-40C09F822F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Symbol zastępczy notatek 2">
            <a:extLst>
              <a:ext uri="{FF2B5EF4-FFF2-40B4-BE49-F238E27FC236}">
                <a16:creationId xmlns:a16="http://schemas.microsoft.com/office/drawing/2014/main" id="{AFA6546E-6603-05C5-543C-F384C53B1A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21508" name="Symbol zastępczy numeru slajdu 3">
            <a:extLst>
              <a:ext uri="{FF2B5EF4-FFF2-40B4-BE49-F238E27FC236}">
                <a16:creationId xmlns:a16="http://schemas.microsoft.com/office/drawing/2014/main" id="{7FBE69FE-D7F9-917F-1D0D-23A5FF3D62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C98F0FF-2FDF-4420-B4EA-425E4CBA576A}" type="slidenum">
              <a:rPr kumimoji="0" lang="pl-PL" altLang="pl-PL"/>
              <a:pPr>
                <a:spcBef>
                  <a:spcPct val="0"/>
                </a:spcBef>
              </a:pPr>
              <a:t>4</a:t>
            </a:fld>
            <a:endParaRPr kumimoji="0" lang="pl-PL" alt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ymbol zastępczy obrazu slajdu 1">
            <a:extLst>
              <a:ext uri="{FF2B5EF4-FFF2-40B4-BE49-F238E27FC236}">
                <a16:creationId xmlns:a16="http://schemas.microsoft.com/office/drawing/2014/main" id="{718BC14E-82EB-D66B-461C-D4F56CB50A8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Symbol zastępczy notatek 2">
            <a:extLst>
              <a:ext uri="{FF2B5EF4-FFF2-40B4-BE49-F238E27FC236}">
                <a16:creationId xmlns:a16="http://schemas.microsoft.com/office/drawing/2014/main" id="{43FD1FF2-AA4A-5B65-15CF-9330953E6F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23556" name="Symbol zastępczy numeru slajdu 3">
            <a:extLst>
              <a:ext uri="{FF2B5EF4-FFF2-40B4-BE49-F238E27FC236}">
                <a16:creationId xmlns:a16="http://schemas.microsoft.com/office/drawing/2014/main" id="{D4AE2538-4873-DD85-2E95-4049C13E3F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A415A4F-69BC-45A8-BDF1-53E90738B1B2}" type="slidenum">
              <a:rPr kumimoji="0" lang="pl-PL" altLang="pl-PL"/>
              <a:pPr>
                <a:spcBef>
                  <a:spcPct val="0"/>
                </a:spcBef>
              </a:pPr>
              <a:t>5</a:t>
            </a:fld>
            <a:endParaRPr kumimoji="0" lang="pl-PL" alt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ymbol zastępczy obrazu slajdu 1">
            <a:extLst>
              <a:ext uri="{FF2B5EF4-FFF2-40B4-BE49-F238E27FC236}">
                <a16:creationId xmlns:a16="http://schemas.microsoft.com/office/drawing/2014/main" id="{1F28F1D6-DB82-97BA-9AC8-803DC74CAC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Symbol zastępczy notatek 2">
            <a:extLst>
              <a:ext uri="{FF2B5EF4-FFF2-40B4-BE49-F238E27FC236}">
                <a16:creationId xmlns:a16="http://schemas.microsoft.com/office/drawing/2014/main" id="{46C66208-A572-203D-B92A-A74B61FA92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25604" name="Symbol zastępczy numeru slajdu 3">
            <a:extLst>
              <a:ext uri="{FF2B5EF4-FFF2-40B4-BE49-F238E27FC236}">
                <a16:creationId xmlns:a16="http://schemas.microsoft.com/office/drawing/2014/main" id="{5F6694AF-F421-F18B-91C2-BB0A633FD3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7F71C8F-2B0C-4782-8474-7C7895E17E1A}" type="slidenum">
              <a:rPr kumimoji="0" lang="pl-PL" altLang="pl-PL"/>
              <a:pPr>
                <a:spcBef>
                  <a:spcPct val="0"/>
                </a:spcBef>
              </a:pPr>
              <a:t>6</a:t>
            </a:fld>
            <a:endParaRPr kumimoji="0" lang="pl-PL" alt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ymbol zastępczy obrazu slajdu 1">
            <a:extLst>
              <a:ext uri="{FF2B5EF4-FFF2-40B4-BE49-F238E27FC236}">
                <a16:creationId xmlns:a16="http://schemas.microsoft.com/office/drawing/2014/main" id="{CF919A6F-EE06-A093-7284-22608D165F3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Symbol zastępczy notatek 2">
            <a:extLst>
              <a:ext uri="{FF2B5EF4-FFF2-40B4-BE49-F238E27FC236}">
                <a16:creationId xmlns:a16="http://schemas.microsoft.com/office/drawing/2014/main" id="{EF71289C-9906-4D5D-48BF-D2BFAB015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31748" name="Symbol zastępczy numeru slajdu 3">
            <a:extLst>
              <a:ext uri="{FF2B5EF4-FFF2-40B4-BE49-F238E27FC236}">
                <a16:creationId xmlns:a16="http://schemas.microsoft.com/office/drawing/2014/main" id="{0819D1AF-F43F-2A3C-460E-E779D5886E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EE30C77-FBFA-43D9-A980-39983B87E883}" type="slidenum">
              <a:rPr kumimoji="0" lang="pl-PL" altLang="pl-PL"/>
              <a:pPr>
                <a:spcBef>
                  <a:spcPct val="0"/>
                </a:spcBef>
              </a:pPr>
              <a:t>7</a:t>
            </a:fld>
            <a:endParaRPr kumimoji="0" lang="pl-PL" alt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ymbol zastępczy obrazu slajdu 1">
            <a:extLst>
              <a:ext uri="{FF2B5EF4-FFF2-40B4-BE49-F238E27FC236}">
                <a16:creationId xmlns:a16="http://schemas.microsoft.com/office/drawing/2014/main" id="{8B3F1E6E-9D66-09CD-025D-5E9C2890BC3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Symbol zastępczy notatek 2">
            <a:extLst>
              <a:ext uri="{FF2B5EF4-FFF2-40B4-BE49-F238E27FC236}">
                <a16:creationId xmlns:a16="http://schemas.microsoft.com/office/drawing/2014/main" id="{F40B58AF-43B0-2B07-AB61-D5A1AF093D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33796" name="Symbol zastępczy numeru slajdu 3">
            <a:extLst>
              <a:ext uri="{FF2B5EF4-FFF2-40B4-BE49-F238E27FC236}">
                <a16:creationId xmlns:a16="http://schemas.microsoft.com/office/drawing/2014/main" id="{AD4004D9-948B-D332-5122-A7F01BB60C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DD91F8F-66AC-4E97-A57E-56014C6BE88D}" type="slidenum">
              <a:rPr kumimoji="0" lang="pl-PL" altLang="pl-PL"/>
              <a:pPr>
                <a:spcBef>
                  <a:spcPct val="0"/>
                </a:spcBef>
              </a:pPr>
              <a:t>8</a:t>
            </a:fld>
            <a:endParaRPr kumimoji="0" lang="pl-PL" alt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ymbol zastępczy obrazu slajdu 1">
            <a:extLst>
              <a:ext uri="{FF2B5EF4-FFF2-40B4-BE49-F238E27FC236}">
                <a16:creationId xmlns:a16="http://schemas.microsoft.com/office/drawing/2014/main" id="{28E2EF99-19F2-CFB7-1075-AB88E595BB9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Symbol zastępczy notatek 2">
            <a:extLst>
              <a:ext uri="{FF2B5EF4-FFF2-40B4-BE49-F238E27FC236}">
                <a16:creationId xmlns:a16="http://schemas.microsoft.com/office/drawing/2014/main" id="{7944E885-6ADB-72E3-1FEB-CBEAAAF349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pl-PL" altLang="pl-PL"/>
          </a:p>
        </p:txBody>
      </p:sp>
      <p:sp>
        <p:nvSpPr>
          <p:cNvPr id="11268" name="Symbol zastępczy numeru slajdu 3">
            <a:extLst>
              <a:ext uri="{FF2B5EF4-FFF2-40B4-BE49-F238E27FC236}">
                <a16:creationId xmlns:a16="http://schemas.microsoft.com/office/drawing/2014/main" id="{CD7BC236-304C-47E9-4108-0048783B8A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6213EBF-9CA6-45BA-8C65-2571549883B4}" type="slidenum">
              <a:rPr lang="pl-PL" altLang="pl-PL" sz="1200" smtClean="0"/>
              <a:pPr/>
              <a:t>9</a:t>
            </a:fld>
            <a:endParaRPr lang="pl-PL" altLang="pl-PL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>
            <a:extLst>
              <a:ext uri="{FF2B5EF4-FFF2-40B4-BE49-F238E27FC236}">
                <a16:creationId xmlns:a16="http://schemas.microsoft.com/office/drawing/2014/main" id="{A419B23A-CB93-9AE9-486F-E8AA0C601A5B}"/>
              </a:ext>
            </a:extLst>
          </p:cNvPr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9EC948E2-CDF6-B551-05C5-547CB441C0EC}"/>
              </a:ext>
            </a:extLst>
          </p:cNvPr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F8D9B89C-37FB-F561-751C-B852FD75E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A5C2DC0-281B-243F-CEF4-418FE2417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82600E6-2F05-928B-258B-C800EB53E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78D7E-3687-41FD-9A94-64784A229A20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607893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8DC5D-296E-668D-1EAB-A11419196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30C0C-7274-B76A-0CCC-9C23369F1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77886-BABF-F06F-4D9A-1319A43E0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74E5F-CD3D-44EB-B05E-589832AF16E7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93729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8B8130-E20F-DECB-3912-8716110D9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F28DC-5929-6BAE-530D-8E8CA71D8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018505-1F1B-246B-BCBC-6427BA7CC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D7923-1C66-4E27-A693-276A60CE655F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045229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4A7E6A-C64D-81F6-AB46-E180C73F2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A22BC-9110-BDBE-EE53-65179255E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4C13F8-C09B-A30B-4AA1-360903065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4CDEE-FCAD-4C45-B751-4AAA5D93FEB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98307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9EAB047-2F79-46D3-291C-2B1B6495014B}"/>
              </a:ext>
            </a:extLst>
          </p:cNvPr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ight Triangle 6">
            <a:extLst>
              <a:ext uri="{FF2B5EF4-FFF2-40B4-BE49-F238E27FC236}">
                <a16:creationId xmlns:a16="http://schemas.microsoft.com/office/drawing/2014/main" id="{597E83FF-4CC8-59B2-B156-17524218E153}"/>
              </a:ext>
            </a:extLst>
          </p:cNvPr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ED9BFE9-43A8-B65C-461D-A6BD2FCC8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BE6C47C-1B61-E3A4-B6F0-616D1ED26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9E8B498-EA0E-0666-AA6E-5043BF371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836B8-5895-4A94-9742-81FCF8A9CC42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4356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1B97A07-A8CD-12B4-223E-F9BC2D647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30790-9703-C981-87A4-EE60D38B3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D85891-2E7E-B47B-0775-76186C3D5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A304-37D2-4006-905A-16CBF01167E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858365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2A50200-0A4A-8FF7-396D-E99121DED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69A3AC9-B07B-94D3-7ED2-F4D5A7D5F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11C2D66-C77C-59A1-0FB9-0AD7B4EEE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0CAA7-CD42-4F96-A8B6-09FADC360F95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63758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FBC8E87-D0A5-1A12-B714-55ED65B01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C8020D9-5725-58A6-E278-0D6D640B8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90746A2-E4BE-9E70-835A-F1ABF954C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8AF5E-7A67-486C-9EBB-C45C826D506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9122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26C3CEF-56A0-9596-D577-55E65E9A9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1A2F5DD-C435-8F5C-09DD-49B3647DF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44CC102-D1DB-D815-4959-6D6EE8D5F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80DBE-4D1A-44F8-8494-7BECD214866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251497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>
            <a:extLst>
              <a:ext uri="{FF2B5EF4-FFF2-40B4-BE49-F238E27FC236}">
                <a16:creationId xmlns:a16="http://schemas.microsoft.com/office/drawing/2014/main" id="{CFA0459A-4959-D5C5-8D2E-D2B805EE265E}"/>
              </a:ext>
            </a:extLst>
          </p:cNvPr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ight Triangle 17">
            <a:extLst>
              <a:ext uri="{FF2B5EF4-FFF2-40B4-BE49-F238E27FC236}">
                <a16:creationId xmlns:a16="http://schemas.microsoft.com/office/drawing/2014/main" id="{8C86425F-85A5-4F3C-5C9F-2EABF914C627}"/>
              </a:ext>
            </a:extLst>
          </p:cNvPr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B6A32310-3C6D-9CC9-6F43-39C39CF54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526CB6A-F192-A73C-0509-C8E4125C0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78CBE431-0120-2A0D-DFB8-5434897F3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92CBC9D-1A2C-4BE4-B970-89D2B1BF833D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249684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Triangle 8">
            <a:extLst>
              <a:ext uri="{FF2B5EF4-FFF2-40B4-BE49-F238E27FC236}">
                <a16:creationId xmlns:a16="http://schemas.microsoft.com/office/drawing/2014/main" id="{5C80DFEF-D916-C889-999D-051CA3B63A9C}"/>
              </a:ext>
            </a:extLst>
          </p:cNvPr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254545EB-F7B4-BE9A-FDE1-DEF4E428A936}"/>
              </a:ext>
            </a:extLst>
          </p:cNvPr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pl-PL" noProof="0" dirty="0"/>
              <a:t>Kliknij ikonę, aby dodać obraz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3850CA18-D903-3796-C09C-B6AA8031258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D8A8840D-C124-BE37-F59C-F2B6487E87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CC5F9940-97D6-725B-0C5E-8B52267F478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BFE68-81CE-44E8-89FC-252E8E96378F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95746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DC242A18-7F3F-ED84-BD11-A19689C47F3A}"/>
              </a:ext>
            </a:extLst>
          </p:cNvPr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E78CFE00-5794-07D3-EB6C-E54536A0EC73}"/>
              </a:ext>
            </a:extLst>
          </p:cNvPr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C711A8-E078-4E87-D5DD-70EEAF48A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29" name="Text Placeholder 2">
            <a:extLst>
              <a:ext uri="{FF2B5EF4-FFF2-40B4-BE49-F238E27FC236}">
                <a16:creationId xmlns:a16="http://schemas.microsoft.com/office/drawing/2014/main" id="{60BB8699-102A-2FFD-57FB-15C039D46FC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  <a:endParaRPr lang="en-US" alt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CFBB28-ED5F-2A95-054C-83420F7FB3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D59B0-F9E6-88CE-71FB-3E91E42C46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7ECF6-4BC0-AF1A-F966-529DC8B1C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6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DFF3E69-8EF2-45D6-A3F6-FBA3D9E00C9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72" r:id="rId2"/>
    <p:sldLayoutId id="2147484080" r:id="rId3"/>
    <p:sldLayoutId id="2147484073" r:id="rId4"/>
    <p:sldLayoutId id="2147484074" r:id="rId5"/>
    <p:sldLayoutId id="2147484075" r:id="rId6"/>
    <p:sldLayoutId id="2147484076" r:id="rId7"/>
    <p:sldLayoutId id="2147484081" r:id="rId8"/>
    <p:sldLayoutId id="2147484082" r:id="rId9"/>
    <p:sldLayoutId id="2147484077" r:id="rId10"/>
    <p:sldLayoutId id="21474840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eprejs@umk.p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">
            <a:extLst>
              <a:ext uri="{FF2B5EF4-FFF2-40B4-BE49-F238E27FC236}">
                <a16:creationId xmlns:a16="http://schemas.microsoft.com/office/drawing/2014/main" id="{89A4293C-4B6C-C615-E0B9-C17E64729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963" y="188913"/>
            <a:ext cx="1870075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4">
            <a:extLst>
              <a:ext uri="{FF2B5EF4-FFF2-40B4-BE49-F238E27FC236}">
                <a16:creationId xmlns:a16="http://schemas.microsoft.com/office/drawing/2014/main" id="{52E5D761-2741-F3F6-2F29-4496488CD7B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55650" y="1700808"/>
            <a:ext cx="7993063" cy="17526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>
              <a:defRPr/>
            </a:pPr>
            <a:br>
              <a:rPr lang="pl-PL" sz="2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br>
              <a:rPr lang="pl-PL" sz="2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pl-PL" sz="2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KLAUZULA PPT W UMOWACH MIĘDZYNARODOWYCH</a:t>
            </a:r>
            <a:br>
              <a:rPr lang="pl-PL" sz="2400" b="1" dirty="0">
                <a:latin typeface="Abadi" panose="020F0502020204030204" pitchFamily="34" charset="0"/>
              </a:rPr>
            </a:br>
            <a:br>
              <a:rPr lang="pl-PL" sz="2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pl-PL" sz="2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pl-PL" altLang="pl-PL" sz="2400" cap="none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099" name="Rectangle 5">
            <a:extLst>
              <a:ext uri="{FF2B5EF4-FFF2-40B4-BE49-F238E27FC236}">
                <a16:creationId xmlns:a16="http://schemas.microsoft.com/office/drawing/2014/main" id="{A6E7BC05-6959-4116-28E4-03777889542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03350" y="4500563"/>
            <a:ext cx="7212013" cy="1752600"/>
          </a:xfrm>
        </p:spPr>
        <p:txBody>
          <a:bodyPr/>
          <a:lstStyle/>
          <a:p>
            <a:pPr eaLnBrk="1" hangingPunct="1">
              <a:defRPr/>
            </a:pPr>
            <a:endParaRPr lang="pl-PL" altLang="pl-PL" cap="none" dirty="0">
              <a:solidFill>
                <a:srgbClr val="92D050"/>
              </a:solidFill>
              <a:cs typeface="Tunga" panose="020B0502040204020203" pitchFamily="34" charset="0"/>
            </a:endParaRPr>
          </a:p>
          <a:p>
            <a:pPr algn="r" eaLnBrk="1" hangingPunct="1">
              <a:defRPr/>
            </a:pPr>
            <a:r>
              <a:rPr lang="pl-PL" altLang="pl-PL" sz="1800" b="1" cap="none" dirty="0">
                <a:solidFill>
                  <a:schemeClr val="accent2"/>
                </a:solidFill>
                <a:cs typeface="Tunga" panose="020B0502040204020203" pitchFamily="34" charset="0"/>
              </a:rPr>
              <a:t>DR EWA PREJS</a:t>
            </a:r>
          </a:p>
          <a:p>
            <a:pPr algn="r" eaLnBrk="1" hangingPunct="1">
              <a:defRPr/>
            </a:pPr>
            <a:r>
              <a:rPr lang="pl-PL" altLang="pl-PL" sz="1800" b="1" cap="none" dirty="0">
                <a:solidFill>
                  <a:schemeClr val="accent2"/>
                </a:solidFill>
                <a:cs typeface="Tunga" panose="020B0502040204020203" pitchFamily="34" charset="0"/>
              </a:rPr>
              <a:t>UNIWERSYTET MIKOŁAJA KOPERNIKA</a:t>
            </a:r>
          </a:p>
          <a:p>
            <a:pPr>
              <a:defRPr/>
            </a:pPr>
            <a:endParaRPr lang="pl-PL" sz="1800" dirty="0">
              <a:solidFill>
                <a:srgbClr val="000000"/>
              </a:solidFill>
              <a:latin typeface="Bookman Old Style" panose="02050604050505020204" pitchFamily="18" charset="0"/>
            </a:endParaRPr>
          </a:p>
          <a:p>
            <a:pPr algn="ctr">
              <a:defRPr/>
            </a:pPr>
            <a:r>
              <a:rPr lang="pl-PL" dirty="0">
                <a:solidFill>
                  <a:srgbClr val="000000"/>
                </a:solidFill>
                <a:latin typeface="Bookman Old Style" panose="02050604050505020204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E71EF1-B1D4-D3EB-81F5-DAE23DACA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ymbol zastępczy zawartości 2">
            <a:extLst>
              <a:ext uri="{FF2B5EF4-FFF2-40B4-BE49-F238E27FC236}">
                <a16:creationId xmlns:a16="http://schemas.microsoft.com/office/drawing/2014/main" id="{80CF11B2-2FFC-BD03-63FE-0F790E2863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 wrap="square" anchor="t">
            <a:normAutofit/>
          </a:bodyPr>
          <a:lstStyle/>
          <a:p>
            <a:pPr marL="285750" indent="-285750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pl-PL" altLang="pl-PL" sz="1800" b="0" i="1" dirty="0"/>
              <a:t>BEZ WZGLĘDU NA POSTANOWIENIA</a:t>
            </a:r>
          </a:p>
          <a:p>
            <a:pPr marL="285750" indent="-285750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pl-PL" altLang="pl-PL" sz="1800" b="0" i="1" dirty="0"/>
              <a:t>UMOWA PODATKOWA</a:t>
            </a:r>
          </a:p>
          <a:p>
            <a:pPr marL="285750" indent="-285750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pl-PL" altLang="pl-PL" sz="1800" b="0" i="1" dirty="0"/>
              <a:t>ROZSĄDNY WNIOSEK</a:t>
            </a:r>
          </a:p>
          <a:p>
            <a:pPr marL="285750" indent="-285750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pl-PL" altLang="pl-PL" sz="1800" b="0" i="1" dirty="0"/>
              <a:t>KORZYŚĆ UMOWNA</a:t>
            </a:r>
          </a:p>
          <a:p>
            <a:pPr marL="285750" indent="-285750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pl-PL" altLang="pl-PL" sz="1800" b="0" i="1" dirty="0"/>
              <a:t>BRAK PRZYZNANIA KORZYŚCI</a:t>
            </a:r>
          </a:p>
          <a:p>
            <a:pPr marL="285750" indent="-285750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pl-PL" altLang="pl-PL" sz="1800" b="0" i="1" dirty="0"/>
              <a:t>JEDEN Z GŁÓWNYCH CELÓW</a:t>
            </a:r>
          </a:p>
          <a:p>
            <a:pPr marL="285750" indent="-285750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pl-PL" altLang="pl-PL" sz="1800" b="0" i="1" dirty="0"/>
              <a:t>ZGODNOŚC Z PRZEDMIOTEM ORAZ CELEM</a:t>
            </a:r>
          </a:p>
          <a:p>
            <a:pPr marL="285750" indent="-28575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pl-PL" altLang="pl-PL" sz="1800" b="0" i="1" dirty="0"/>
          </a:p>
          <a:p>
            <a:pPr marL="285750" indent="-28575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pl-PL" altLang="pl-PL" sz="1800" b="0" i="1" dirty="0"/>
          </a:p>
          <a:p>
            <a:pPr marL="0" indent="0" eaLnBrk="1" hangingPunct="1">
              <a:lnSpc>
                <a:spcPct val="90000"/>
              </a:lnSpc>
            </a:pPr>
            <a:endParaRPr lang="pl-PL" altLang="pl-PL" sz="1800" b="0" i="1" dirty="0"/>
          </a:p>
        </p:txBody>
      </p:sp>
      <p:pic>
        <p:nvPicPr>
          <p:cNvPr id="10244" name="Picture 6">
            <a:extLst>
              <a:ext uri="{FF2B5EF4-FFF2-40B4-BE49-F238E27FC236}">
                <a16:creationId xmlns:a16="http://schemas.microsoft.com/office/drawing/2014/main" id="{2A992FA2-DA0D-1B56-5B41-500216B47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25" r="27134" b="-1"/>
          <a:stretch/>
        </p:blipFill>
        <p:spPr bwMode="auto">
          <a:xfrm>
            <a:off x="4788024" y="1097280"/>
            <a:ext cx="3112392" cy="3712464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ytuł 1">
            <a:extLst>
              <a:ext uri="{FF2B5EF4-FFF2-40B4-BE49-F238E27FC236}">
                <a16:creationId xmlns:a16="http://schemas.microsoft.com/office/drawing/2014/main" id="{E9768ABF-F791-3032-985B-2C0436622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365125"/>
            <a:ext cx="7272337" cy="549275"/>
          </a:xfrm>
        </p:spPr>
        <p:txBody>
          <a:bodyPr anchor="ctr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altLang="pl-PL" cap="none" dirty="0">
                <a:solidFill>
                  <a:srgbClr val="C00000"/>
                </a:solidFill>
              </a:rPr>
              <a:t>KLAUZULA PPT W ART. 7 ust. 1 MLI</a:t>
            </a:r>
            <a:endParaRPr lang="pl-PL" b="1" dirty="0">
              <a:solidFill>
                <a:srgbClr val="C00000"/>
              </a:solidFill>
            </a:endParaRPr>
          </a:p>
        </p:txBody>
      </p:sp>
      <p:pic>
        <p:nvPicPr>
          <p:cNvPr id="2" name="Obraz 2">
            <a:extLst>
              <a:ext uri="{FF2B5EF4-FFF2-40B4-BE49-F238E27FC236}">
                <a16:creationId xmlns:a16="http://schemas.microsoft.com/office/drawing/2014/main" id="{E3D1CCE6-D3F3-C949-2A86-221F8D0D6C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9683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EAF7F-7F00-99D6-55AE-EC61777DCA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33DEB8D3-29D7-A839-5A83-2E4C49093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342900"/>
            <a:ext cx="7521575" cy="5492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altLang="pl-PL" sz="1400" cap="none" dirty="0">
                <a:solidFill>
                  <a:schemeClr val="accent2"/>
                </a:solidFill>
              </a:rPr>
              <a:t>KLAUZULA PPT W ART. 7 ust. 1 MLI</a:t>
            </a:r>
            <a:endParaRPr lang="pl-PL" sz="2000" b="1" dirty="0">
              <a:solidFill>
                <a:schemeClr val="accent2"/>
              </a:solidFill>
            </a:endParaRPr>
          </a:p>
        </p:txBody>
      </p:sp>
      <p:sp>
        <p:nvSpPr>
          <p:cNvPr id="10243" name="Symbol zastępczy zawartości 2">
            <a:extLst>
              <a:ext uri="{FF2B5EF4-FFF2-40B4-BE49-F238E27FC236}">
                <a16:creationId xmlns:a16="http://schemas.microsoft.com/office/drawing/2014/main" id="{3B3C99FF-01B2-1E73-FF9C-41CFEFEB8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575" y="892175"/>
            <a:ext cx="7521575" cy="4292600"/>
          </a:xfrm>
        </p:spPr>
        <p:txBody>
          <a:bodyPr/>
          <a:lstStyle/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b="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STOSOWANIE KRAJOWEGO GAAR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b="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CIĘŻAR DOWODU </a:t>
            </a:r>
            <a:r>
              <a:rPr lang="pl-PL" altLang="pl-PL" b="0" i="1" dirty="0">
                <a:latin typeface="Calibri" panose="020F0502020204030204" pitchFamily="34" charset="0"/>
                <a:cs typeface="Calibri" panose="020F0502020204030204" pitchFamily="34" charset="0"/>
              </a:rPr>
              <a:t>- Na kim spoczywa ciężar dowodu?</a:t>
            </a:r>
          </a:p>
          <a:p>
            <a:pPr marL="0" indent="0" algn="just" eaLnBrk="1" hangingPunct="1">
              <a:lnSpc>
                <a:spcPct val="150000"/>
              </a:lnSpc>
            </a:pPr>
            <a:r>
              <a:rPr lang="pl-PL" altLang="pl-PL" b="0" i="1" dirty="0">
                <a:latin typeface="Calibri" panose="020F0502020204030204" pitchFamily="34" charset="0"/>
                <a:cs typeface="Calibri" panose="020F0502020204030204" pitchFamily="34" charset="0"/>
              </a:rPr>
              <a:t>„Chyba, że…”</a:t>
            </a:r>
          </a:p>
          <a:p>
            <a:pPr marL="285750" indent="-285750" algn="just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b="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ASPEKTY INTERTEMPORALNE</a:t>
            </a:r>
          </a:p>
          <a:p>
            <a:pPr marL="285750" indent="-285750" algn="just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b="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PRZEDAWNIENIE ZOBOWIĄZANIA PODATKOWEGO v. ZAWIESZENIE BIEGU TERMINU PRZEDAWNIENIA</a:t>
            </a:r>
          </a:p>
          <a:p>
            <a:pPr marL="285750" indent="-285750" algn="just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b="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Inne…</a:t>
            </a:r>
          </a:p>
          <a:p>
            <a:pPr marL="285750" indent="-285750" algn="just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l-PL" altLang="pl-PL" b="0" i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eaLnBrk="1" hangingPunct="1">
              <a:lnSpc>
                <a:spcPct val="150000"/>
              </a:lnSpc>
            </a:pPr>
            <a:endParaRPr lang="pl-PL" altLang="pl-PL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44" name="Picture 6">
            <a:extLst>
              <a:ext uri="{FF2B5EF4-FFF2-40B4-BE49-F238E27FC236}">
                <a16:creationId xmlns:a16="http://schemas.microsoft.com/office/drawing/2014/main" id="{71593158-CFD4-40B0-66FD-2929E299A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575" y="5084763"/>
            <a:ext cx="2638425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az 2">
            <a:extLst>
              <a:ext uri="{FF2B5EF4-FFF2-40B4-BE49-F238E27FC236}">
                <a16:creationId xmlns:a16="http://schemas.microsoft.com/office/drawing/2014/main" id="{40FF8989-BF5F-6859-3605-A933D412A0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4157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6B688E10-0ABE-F747-0437-E283B054AC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 wrap="square" anchor="t">
            <a:normAutofit/>
          </a:bodyPr>
          <a:lstStyle/>
          <a:p>
            <a:pPr marL="0" indent="0" eaLnBrk="1" hangingPunct="1">
              <a:defRPr/>
            </a:pPr>
            <a:endParaRPr lang="pl-PL" altLang="pl-PL" spc="400" dirty="0"/>
          </a:p>
          <a:p>
            <a:pPr marL="0" indent="0" eaLnBrk="1" hangingPunct="1">
              <a:defRPr/>
            </a:pPr>
            <a:endParaRPr lang="pl-PL" altLang="pl-PL" spc="400" dirty="0"/>
          </a:p>
          <a:p>
            <a:pPr marL="0" indent="0" eaLnBrk="1" hangingPunct="1">
              <a:defRPr/>
            </a:pPr>
            <a:endParaRPr lang="pl-PL" altLang="pl-PL" spc="400" dirty="0"/>
          </a:p>
          <a:p>
            <a:pPr marL="0" indent="0" eaLnBrk="1" hangingPunct="1">
              <a:defRPr/>
            </a:pPr>
            <a:r>
              <a:rPr lang="pl-PL" altLang="pl-PL" spc="400" dirty="0"/>
              <a:t>DR EWA PREJS</a:t>
            </a:r>
          </a:p>
          <a:p>
            <a:pPr>
              <a:defRPr/>
            </a:pPr>
            <a:r>
              <a:rPr lang="pl-PL" dirty="0">
                <a:hlinkClick r:id="rId3"/>
              </a:rPr>
              <a:t>eprejs@umk.pl</a:t>
            </a:r>
            <a:endParaRPr lang="pl-PL" dirty="0"/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04EF7DCD-29E0-9011-C435-311AD0BE9A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0016" y="1549256"/>
            <a:ext cx="3200400" cy="2808512"/>
          </a:xfrm>
          <a:prstGeom prst="rect">
            <a:avLst/>
          </a:prstGeom>
          <a:noFill/>
        </p:spPr>
      </p:pic>
      <p:sp>
        <p:nvSpPr>
          <p:cNvPr id="4" name="Tytuł 3">
            <a:extLst>
              <a:ext uri="{FF2B5EF4-FFF2-40B4-BE49-F238E27FC236}">
                <a16:creationId xmlns:a16="http://schemas.microsoft.com/office/drawing/2014/main" id="{AB5F686A-37DB-0BFB-10D4-3867C8647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pl-PL" dirty="0"/>
              <a:t>Dziękuję za uwagę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5D3DBD1D-3D80-7A63-ED58-E6F1D3A29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>
                <a:solidFill>
                  <a:schemeClr val="accent2"/>
                </a:solidFill>
              </a:rPr>
              <a:t>PPT - PRZYKŁADY POLSKICH UMÓW</a:t>
            </a:r>
          </a:p>
        </p:txBody>
      </p:sp>
      <p:sp>
        <p:nvSpPr>
          <p:cNvPr id="16387" name="Symbol zastępczy zawartości 2">
            <a:extLst>
              <a:ext uri="{FF2B5EF4-FFF2-40B4-BE49-F238E27FC236}">
                <a16:creationId xmlns:a16="http://schemas.microsoft.com/office/drawing/2014/main" id="{27524D57-13AA-68E3-BAF2-A2D164C39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l-PL" altLang="pl-PL" dirty="0"/>
              <a:t>Art. 27 umowy  z </a:t>
            </a:r>
            <a:r>
              <a:rPr lang="en-US" altLang="pl-PL" dirty="0"/>
              <a:t>22.02.2011</a:t>
            </a:r>
            <a:r>
              <a:rPr lang="pl-PL" altLang="pl-PL" dirty="0"/>
              <a:t> Polska – Arabia Saudyjska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dirty="0"/>
              <a:t>Żadna z korzyści przewidzianych niniejszą Konwencją nie zostanie przyznana, jeżeli głównym celem lub jednym z głównych celów jakiejkolwiek </a:t>
            </a:r>
            <a:r>
              <a:rPr lang="pl-PL" altLang="pl-PL" b="0" dirty="0">
                <a:solidFill>
                  <a:srgbClr val="C00000"/>
                </a:solidFill>
              </a:rPr>
              <a:t>osoby</a:t>
            </a:r>
            <a:r>
              <a:rPr lang="pl-PL" altLang="pl-PL" b="0" dirty="0"/>
              <a:t>, do której odnosi się powstanie lub nabycie udziałów (akcji), wierzytelności lub innych praw, z tytułu których powstaje dochód, było </a:t>
            </a:r>
            <a:r>
              <a:rPr lang="pl-PL" altLang="pl-PL" b="0" dirty="0">
                <a:solidFill>
                  <a:srgbClr val="C00000"/>
                </a:solidFill>
              </a:rPr>
              <a:t>wyłącznie</a:t>
            </a:r>
            <a:r>
              <a:rPr lang="pl-PL" altLang="pl-PL" b="0" dirty="0"/>
              <a:t> uzyskanie korzyści z niniejszej Konwencji w wyniku powstania lub nabycia tych praw.</a:t>
            </a:r>
            <a:endParaRPr lang="pl-PL" altLang="pl-PL" b="0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sz="1800" dirty="0"/>
          </a:p>
        </p:txBody>
      </p:sp>
      <p:pic>
        <p:nvPicPr>
          <p:cNvPr id="16388" name="Obraz 2">
            <a:extLst>
              <a:ext uri="{FF2B5EF4-FFF2-40B4-BE49-F238E27FC236}">
                <a16:creationId xmlns:a16="http://schemas.microsoft.com/office/drawing/2014/main" id="{501C0A30-F64A-A33A-CF67-E962E248EE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139DD87C-BE40-2CEC-19F2-D3C12B951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>
                <a:solidFill>
                  <a:schemeClr val="accent2"/>
                </a:solidFill>
              </a:rPr>
              <a:t>PPT - PRZYKŁADY POLSKICH UMÓW</a:t>
            </a:r>
          </a:p>
        </p:txBody>
      </p:sp>
      <p:sp>
        <p:nvSpPr>
          <p:cNvPr id="18435" name="Symbol zastępczy zawartości 2">
            <a:extLst>
              <a:ext uri="{FF2B5EF4-FFF2-40B4-BE49-F238E27FC236}">
                <a16:creationId xmlns:a16="http://schemas.microsoft.com/office/drawing/2014/main" id="{A884FF35-34C7-8760-287E-6BF745CF8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5113" y="1412776"/>
            <a:ext cx="7521575" cy="357981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l-PL" altLang="pl-PL" i="1" dirty="0"/>
              <a:t>Art. 28A  Protokołu do umowy Polska – Belgia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i="1" dirty="0"/>
              <a:t>Niezależnie od pozostałych postanowień niniejszej Konwencji, korzyści z niej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i="1" dirty="0"/>
              <a:t>wynikające nie zostaną przyznane, jeżeli dochód został wypłacony lub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i="1" dirty="0"/>
              <a:t>otrzymany w związku ze sztuczną strukturą (</a:t>
            </a:r>
            <a:r>
              <a:rPr lang="pl-PL" altLang="pl-PL" b="0" i="1" dirty="0" err="1"/>
              <a:t>artiificial</a:t>
            </a:r>
            <a:r>
              <a:rPr lang="pl-PL" altLang="pl-PL" b="0" i="1" dirty="0"/>
              <a:t> </a:t>
            </a:r>
            <a:r>
              <a:rPr lang="pl-PL" altLang="pl-PL" b="0" i="1" dirty="0" err="1"/>
              <a:t>arrangement</a:t>
            </a:r>
            <a:r>
              <a:rPr lang="pl-PL" altLang="pl-PL" b="0" i="1" dirty="0"/>
              <a:t>).</a:t>
            </a:r>
          </a:p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sz="1800" dirty="0"/>
          </a:p>
        </p:txBody>
      </p:sp>
      <p:pic>
        <p:nvPicPr>
          <p:cNvPr id="18436" name="Obraz 2">
            <a:extLst>
              <a:ext uri="{FF2B5EF4-FFF2-40B4-BE49-F238E27FC236}">
                <a16:creationId xmlns:a16="http://schemas.microsoft.com/office/drawing/2014/main" id="{A692B005-3EA8-8E69-90DE-6AC9FE636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75C3854D-C1A1-DCDA-EAC0-04B061F04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>
                <a:solidFill>
                  <a:schemeClr val="accent2"/>
                </a:solidFill>
              </a:rPr>
              <a:t>PPT - PRZYKŁADY POLSKICH UMÓW</a:t>
            </a:r>
          </a:p>
        </p:txBody>
      </p:sp>
      <p:sp>
        <p:nvSpPr>
          <p:cNvPr id="20483" name="Symbol zastępczy zawartości 2">
            <a:extLst>
              <a:ext uri="{FF2B5EF4-FFF2-40B4-BE49-F238E27FC236}">
                <a16:creationId xmlns:a16="http://schemas.microsoft.com/office/drawing/2014/main" id="{1C1C06CB-2E53-6D60-5890-5ED48968F7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l-PL" altLang="pl-PL" i="1" dirty="0"/>
              <a:t>Art.. 23A  Protokołu z 11.12.2013 do umowy Polska – Zjednoczone Emiraty Arabskie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dirty="0"/>
              <a:t>Korzyści przewidziane niniejszą Umową nie przysługują w przypadkach, gdy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dirty="0"/>
              <a:t>można uznać, iż  </a:t>
            </a:r>
            <a:r>
              <a:rPr lang="pl-PL" altLang="pl-PL" b="0" dirty="0">
                <a:solidFill>
                  <a:srgbClr val="C00000"/>
                </a:solidFill>
              </a:rPr>
              <a:t>głównym celem lub jednym z głównych celów </a:t>
            </a:r>
            <a:r>
              <a:rPr lang="pl-PL" altLang="pl-PL" b="0" dirty="0"/>
              <a:t>zawarcia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dirty="0"/>
              <a:t>transakcji było uzyskanie takich korzyści, których osiągnięcie nie byłoby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dirty="0"/>
              <a:t>możliwe w inny sposób.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dirty="0"/>
              <a:t>Niniejszy artykuł znajdzie </a:t>
            </a:r>
            <a:r>
              <a:rPr lang="pl-PL" altLang="pl-PL" b="0" dirty="0">
                <a:solidFill>
                  <a:srgbClr val="C00000"/>
                </a:solidFill>
              </a:rPr>
              <a:t>również zastosowanie </a:t>
            </a:r>
            <a:r>
              <a:rPr lang="pl-PL" altLang="pl-PL" b="0" dirty="0"/>
              <a:t>w przypadku podmiotów,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dirty="0"/>
              <a:t>które nie prowadzą rzeczywistej działalności gospodarczej.</a:t>
            </a:r>
          </a:p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sz="1800" dirty="0"/>
          </a:p>
        </p:txBody>
      </p:sp>
      <p:pic>
        <p:nvPicPr>
          <p:cNvPr id="20484" name="Obraz 2">
            <a:extLst>
              <a:ext uri="{FF2B5EF4-FFF2-40B4-BE49-F238E27FC236}">
                <a16:creationId xmlns:a16="http://schemas.microsoft.com/office/drawing/2014/main" id="{5C269040-74A1-AF90-7107-D97879BC17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5798C4A2-179B-8AAB-D45C-AEB100F01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>
                <a:solidFill>
                  <a:schemeClr val="accent2"/>
                </a:solidFill>
              </a:rPr>
              <a:t>PPT - PRZYKŁADY POLSKICH UMÓW</a:t>
            </a:r>
          </a:p>
        </p:txBody>
      </p:sp>
      <p:sp>
        <p:nvSpPr>
          <p:cNvPr id="22531" name="Symbol zastępczy zawartości 2">
            <a:extLst>
              <a:ext uri="{FF2B5EF4-FFF2-40B4-BE49-F238E27FC236}">
                <a16:creationId xmlns:a16="http://schemas.microsoft.com/office/drawing/2014/main" id="{09FD87E9-F431-26C7-7089-DDAED73331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pl-PL" altLang="pl-PL" i="1" dirty="0"/>
              <a:t>Art. 28 Protokołu z </a:t>
            </a:r>
            <a:r>
              <a:rPr lang="en-US" altLang="pl-PL" dirty="0"/>
              <a:t>13.07.2015</a:t>
            </a:r>
            <a:r>
              <a:rPr lang="pl-PL" altLang="pl-PL" dirty="0"/>
              <a:t> </a:t>
            </a:r>
            <a:r>
              <a:rPr lang="pl-PL" altLang="pl-PL" i="1" dirty="0"/>
              <a:t>do umowy Polska – Etiopia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i="1" dirty="0"/>
              <a:t>Korzyści przewidziane niniejszą Konwencją nie przysługują w przypadkach, gdy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i="1" dirty="0"/>
              <a:t>można uznać, iż  głównym celem lub jednym z głównych celów utworzenia struktury 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i="1" dirty="0"/>
              <a:t>lub zawarcia transakcji było uzyskanie takich korzyści, których osiągnięcie nie byłoby</a:t>
            </a:r>
          </a:p>
          <a:p>
            <a:pPr algn="just" eaLnBrk="1" hangingPunct="1">
              <a:lnSpc>
                <a:spcPct val="150000"/>
              </a:lnSpc>
            </a:pPr>
            <a:r>
              <a:rPr lang="pl-PL" altLang="pl-PL" b="0" i="1" dirty="0"/>
              <a:t>możliwe w inny sposób.</a:t>
            </a:r>
          </a:p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</a:pPr>
            <a:endParaRPr lang="pl-PL" altLang="pl-PL" sz="1800" dirty="0"/>
          </a:p>
        </p:txBody>
      </p:sp>
      <p:pic>
        <p:nvPicPr>
          <p:cNvPr id="22532" name="Obraz 2">
            <a:extLst>
              <a:ext uri="{FF2B5EF4-FFF2-40B4-BE49-F238E27FC236}">
                <a16:creationId xmlns:a16="http://schemas.microsoft.com/office/drawing/2014/main" id="{1A01BCF4-3409-F442-FDB7-F8345F395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2487F658-363F-CBE0-35FA-DFB5ACC4D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>
                <a:solidFill>
                  <a:schemeClr val="accent2"/>
                </a:solidFill>
              </a:rPr>
              <a:t>PPT - PRZYKŁADY UMÓW</a:t>
            </a:r>
          </a:p>
        </p:txBody>
      </p:sp>
      <p:sp>
        <p:nvSpPr>
          <p:cNvPr id="7171" name="Symbol zastępczy zawartości 2">
            <a:extLst>
              <a:ext uri="{FF2B5EF4-FFF2-40B4-BE49-F238E27FC236}">
                <a16:creationId xmlns:a16="http://schemas.microsoft.com/office/drawing/2014/main" id="{2E652926-1076-1BB2-EFC7-ABCC3DA739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053" y="1124744"/>
            <a:ext cx="7521575" cy="3578225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defRPr/>
            </a:pPr>
            <a:r>
              <a:rPr lang="pl-PL" altLang="pl-PL" b="0" dirty="0"/>
              <a:t>- umowa z 6.10.2015 Polska-Sri Lanka (art. 27)</a:t>
            </a:r>
          </a:p>
          <a:p>
            <a:pPr marL="285750" indent="-285750" algn="just" eaLnBrk="1" hangingPunct="1">
              <a:lnSpc>
                <a:spcPct val="150000"/>
              </a:lnSpc>
              <a:buFontTx/>
              <a:buChar char="-"/>
              <a:defRPr/>
            </a:pPr>
            <a:r>
              <a:rPr lang="pl-PL" altLang="pl-PL" b="0" dirty="0"/>
              <a:t>protokół  z </a:t>
            </a:r>
            <a:r>
              <a:rPr lang="pl-PL" b="0" dirty="0"/>
              <a:t>29.01.2013 </a:t>
            </a:r>
            <a:r>
              <a:rPr lang="pl-PL" altLang="pl-PL" b="0" dirty="0"/>
              <a:t>do umowy Polska-Indie  (art. 28A)</a:t>
            </a:r>
          </a:p>
          <a:p>
            <a:pPr marL="285750" indent="-285750" algn="just" eaLnBrk="1" hangingPunct="1">
              <a:lnSpc>
                <a:spcPct val="150000"/>
              </a:lnSpc>
              <a:buFontTx/>
              <a:buChar char="-"/>
              <a:defRPr/>
            </a:pPr>
            <a:r>
              <a:rPr lang="pl-PL" altLang="pl-PL" b="0" dirty="0"/>
              <a:t>umowa z 4.11. 2012 Polska-Singapur (art. 27)</a:t>
            </a:r>
          </a:p>
          <a:p>
            <a:pPr marL="285750" indent="-285750" algn="just" eaLnBrk="1" hangingPunct="1">
              <a:lnSpc>
                <a:spcPct val="150000"/>
              </a:lnSpc>
              <a:buFontTx/>
              <a:buChar char="-"/>
              <a:defRPr/>
            </a:pPr>
            <a:r>
              <a:rPr lang="pl-PL" altLang="pl-PL" b="0" dirty="0"/>
              <a:t>umowa z </a:t>
            </a:r>
            <a:r>
              <a:rPr lang="en-US" b="0" dirty="0"/>
              <a:t>4.06.2014 </a:t>
            </a:r>
            <a:r>
              <a:rPr lang="pl-PL" altLang="pl-PL" b="0" dirty="0"/>
              <a:t>Polska-Bośnia i Hercegowina (art. 26) - znajduje zastosowanie tylko do dochodów wskazanych w art. 10-13</a:t>
            </a:r>
          </a:p>
          <a:p>
            <a:pPr marL="285750" indent="-285750" algn="just" eaLnBrk="1" hangingPunct="1">
              <a:lnSpc>
                <a:spcPct val="150000"/>
              </a:lnSpc>
              <a:buFontTx/>
              <a:buChar char="-"/>
              <a:defRPr/>
            </a:pPr>
            <a:r>
              <a:rPr lang="pl-PL" b="0" dirty="0"/>
              <a:t>umowa z </a:t>
            </a:r>
            <a:r>
              <a:rPr lang="en-US" b="0" dirty="0"/>
              <a:t>14.05.2012</a:t>
            </a:r>
            <a:r>
              <a:rPr lang="pl-PL" b="0" dirty="0"/>
              <a:t> Polska –Kanada, art. 10-12 umowy</a:t>
            </a:r>
          </a:p>
          <a:p>
            <a:pPr marL="285750" indent="-285750" algn="just" eaLnBrk="1" hangingPunct="1">
              <a:lnSpc>
                <a:spcPct val="150000"/>
              </a:lnSpc>
              <a:buFontTx/>
              <a:buChar char="-"/>
              <a:defRPr/>
            </a:pPr>
            <a:r>
              <a:rPr lang="pl-PL" altLang="pl-PL" b="0" dirty="0"/>
              <a:t>umowa z </a:t>
            </a:r>
            <a:r>
              <a:rPr lang="en-US" b="0" dirty="0"/>
              <a:t>08.07.2013</a:t>
            </a:r>
            <a:r>
              <a:rPr lang="pl-PL" b="0" dirty="0"/>
              <a:t> Polska –Malezja, art. 10-13 umowy</a:t>
            </a:r>
          </a:p>
          <a:p>
            <a:pPr marL="285750" indent="-285750" algn="just" eaLnBrk="1" hangingPunct="1">
              <a:lnSpc>
                <a:spcPct val="150000"/>
              </a:lnSpc>
              <a:buFontTx/>
              <a:buChar char="-"/>
              <a:defRPr/>
            </a:pPr>
            <a:r>
              <a:rPr lang="pl-PL" altLang="pl-PL" b="0" dirty="0"/>
              <a:t>protokół  z </a:t>
            </a:r>
            <a:r>
              <a:rPr lang="en-US" b="0" dirty="0"/>
              <a:t>22.10.2013 </a:t>
            </a:r>
            <a:r>
              <a:rPr lang="pl-PL" altLang="pl-PL" b="0" dirty="0"/>
              <a:t>do umowy Polska –Korea, art. 10-13 oraz 22 umowy</a:t>
            </a:r>
          </a:p>
          <a:p>
            <a:pPr marL="285750" indent="-285750" algn="just" eaLnBrk="1" hangingPunct="1">
              <a:lnSpc>
                <a:spcPct val="150000"/>
              </a:lnSpc>
              <a:buFontTx/>
              <a:buChar char="-"/>
              <a:defRPr/>
            </a:pPr>
            <a:endParaRPr lang="pl-PL" altLang="pl-PL" i="1" dirty="0"/>
          </a:p>
          <a:p>
            <a:pPr marL="285750" indent="-285750" algn="just" eaLnBrk="1" hangingPunct="1">
              <a:lnSpc>
                <a:spcPct val="150000"/>
              </a:lnSpc>
              <a:buFontTx/>
              <a:buChar char="-"/>
              <a:defRPr/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  <a:defRPr/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  <a:defRPr/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  <a:defRPr/>
            </a:pPr>
            <a:endParaRPr lang="pl-PL" altLang="pl-PL" i="1" dirty="0"/>
          </a:p>
          <a:p>
            <a:pPr algn="just" eaLnBrk="1" hangingPunct="1">
              <a:lnSpc>
                <a:spcPct val="150000"/>
              </a:lnSpc>
              <a:defRPr/>
            </a:pPr>
            <a:endParaRPr lang="pl-PL" altLang="pl-PL" sz="1800" dirty="0"/>
          </a:p>
        </p:txBody>
      </p:sp>
      <p:pic>
        <p:nvPicPr>
          <p:cNvPr id="24580" name="Obraz 2">
            <a:extLst>
              <a:ext uri="{FF2B5EF4-FFF2-40B4-BE49-F238E27FC236}">
                <a16:creationId xmlns:a16="http://schemas.microsoft.com/office/drawing/2014/main" id="{CB91D704-6A27-4313-A554-484E1507C6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C3413138-FCA3-BAD9-A1E0-B85251C2D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>
                <a:solidFill>
                  <a:schemeClr val="accent2"/>
                </a:solidFill>
              </a:rPr>
              <a:t>MLI art. 7 - trzy OPCJE DO WYBORU</a:t>
            </a:r>
            <a:br>
              <a:rPr lang="pl-PL" dirty="0">
                <a:solidFill>
                  <a:schemeClr val="accent2"/>
                </a:solidFill>
              </a:rPr>
            </a:br>
            <a:r>
              <a:rPr lang="pl-PL" dirty="0">
                <a:solidFill>
                  <a:schemeClr val="accent2"/>
                </a:solidFill>
              </a:rPr>
              <a:t>(minimum standard)</a:t>
            </a:r>
          </a:p>
        </p:txBody>
      </p:sp>
      <p:sp>
        <p:nvSpPr>
          <p:cNvPr id="30723" name="Symbol zastępczy zawartości 2">
            <a:extLst>
              <a:ext uri="{FF2B5EF4-FFF2-40B4-BE49-F238E27FC236}">
                <a16:creationId xmlns:a16="http://schemas.microsoft.com/office/drawing/2014/main" id="{15407CBD-ABDA-B9C3-3197-7DF8CFD63B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pl-PL" altLang="pl-PL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pl-PL" altLang="pl-PL" b="0" dirty="0"/>
              <a:t>• przyjęcie klauzuli PPT</a:t>
            </a:r>
          </a:p>
          <a:p>
            <a:pPr eaLnBrk="1" hangingPunct="1">
              <a:buFontTx/>
              <a:buNone/>
            </a:pPr>
            <a:endParaRPr lang="pl-PL" altLang="pl-PL" b="0" dirty="0"/>
          </a:p>
          <a:p>
            <a:pPr eaLnBrk="1" hangingPunct="1">
              <a:buFontTx/>
              <a:buNone/>
            </a:pPr>
            <a:r>
              <a:rPr lang="pl-PL" altLang="pl-PL" b="0" dirty="0"/>
              <a:t>• przyjęcie klauzuli PPT wraz z uproszczonym przepisem mającym na celu ograniczenie przyznania korzyści umownych (uproszczony przepis LOB)</a:t>
            </a:r>
          </a:p>
          <a:p>
            <a:pPr eaLnBrk="1" hangingPunct="1">
              <a:buFontTx/>
              <a:buNone/>
            </a:pPr>
            <a:endParaRPr lang="pl-PL" altLang="pl-PL" b="0" dirty="0"/>
          </a:p>
          <a:p>
            <a:pPr eaLnBrk="1" hangingPunct="1">
              <a:buFontTx/>
              <a:buNone/>
            </a:pPr>
            <a:r>
              <a:rPr lang="pl-PL" altLang="pl-PL" b="0" dirty="0"/>
              <a:t>• przyjęcie rozszerzonej klauzuli mającej na celu ograniczenie przyznania korzyści umownych (szeroki przepis LOB).</a:t>
            </a:r>
          </a:p>
        </p:txBody>
      </p:sp>
      <p:pic>
        <p:nvPicPr>
          <p:cNvPr id="30724" name="Obraz 2">
            <a:extLst>
              <a:ext uri="{FF2B5EF4-FFF2-40B4-BE49-F238E27FC236}">
                <a16:creationId xmlns:a16="http://schemas.microsoft.com/office/drawing/2014/main" id="{43752D81-D004-4F05-D7FA-3A3BB1811D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14638259-5F41-3BC0-42FE-F1B52C41A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563" y="458788"/>
            <a:ext cx="7181850" cy="8826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>
                <a:solidFill>
                  <a:schemeClr val="accent2"/>
                </a:solidFill>
              </a:rPr>
              <a:t>MLI - art. 7 - POLSKA</a:t>
            </a:r>
          </a:p>
        </p:txBody>
      </p:sp>
      <p:sp>
        <p:nvSpPr>
          <p:cNvPr id="27651" name="Symbol zastępczy zawartości 2">
            <a:extLst>
              <a:ext uri="{FF2B5EF4-FFF2-40B4-BE49-F238E27FC236}">
                <a16:creationId xmlns:a16="http://schemas.microsoft.com/office/drawing/2014/main" id="{A4E0A085-A4C5-8780-ED3C-5372F0B5A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125538"/>
            <a:ext cx="7521575" cy="357822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pl-PL" altLang="pl-PL" dirty="0">
                <a:solidFill>
                  <a:schemeClr val="accent4"/>
                </a:solidFill>
              </a:rPr>
              <a:t>IMPLEMENTACJA- </a:t>
            </a:r>
            <a:r>
              <a:rPr lang="pl-PL" dirty="0">
                <a:solidFill>
                  <a:schemeClr val="accent2"/>
                </a:solidFill>
              </a:rPr>
              <a:t>Z obecnie zawartych przez Polskę 89 UPO, zakresem MLI zostało objętych 78 traktatów, </a:t>
            </a:r>
          </a:p>
          <a:p>
            <a:pPr eaLnBrk="1" hangingPunct="1">
              <a:buFontTx/>
              <a:buNone/>
              <a:defRPr/>
            </a:pPr>
            <a:r>
              <a:rPr lang="pl-PL" altLang="pl-PL" b="0" dirty="0">
                <a:solidFill>
                  <a:schemeClr val="accent1"/>
                </a:solidFill>
              </a:rPr>
              <a:t>zastępuje</a:t>
            </a:r>
            <a:r>
              <a:rPr lang="pl-PL" altLang="pl-PL" b="0" dirty="0"/>
              <a:t> obowiązujące postanowienia UPO objętych MLI w zakresie, w jakim odmawiają one w całości lub w części przyznania korzyści podatkowych, które w innym przypadku byłyby przewidziane daną umową międzynarodową, w sytuacji gdy głównym celem lub jednym z głównych celów zawarcia jakiejkolwiek umowy lub utworzenia jakiegokolwiek podmiotu lub stron takiego typu porozumień było uzyskanie tych korzyści; (1:1 mała klauzula PPT),</a:t>
            </a:r>
          </a:p>
          <a:p>
            <a:pPr marL="0" indent="0" eaLnBrk="1" hangingPunct="1">
              <a:defRPr/>
            </a:pPr>
            <a:r>
              <a:rPr lang="pl-PL" altLang="pl-PL" b="0" dirty="0">
                <a:solidFill>
                  <a:schemeClr val="accent1"/>
                </a:solidFill>
              </a:rPr>
              <a:t>zastępuje</a:t>
            </a:r>
            <a:r>
              <a:rPr lang="pl-PL" altLang="pl-PL" b="0" dirty="0"/>
              <a:t> przepis UPO w zakresie niezgodności, tj. przepis art. 7 ust. 1 MLI: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pl-PL" altLang="pl-PL" b="0" dirty="0"/>
              <a:t>będzie funkcjonował niejako </a:t>
            </a:r>
            <a:r>
              <a:rPr lang="pl-PL" altLang="pl-PL" b="0" dirty="0">
                <a:solidFill>
                  <a:schemeClr val="accent1"/>
                </a:solidFill>
              </a:rPr>
              <a:t>obok </a:t>
            </a:r>
            <a:r>
              <a:rPr lang="pl-PL" altLang="pl-PL" b="0" dirty="0"/>
              <a:t>obowiązujących już przepisów generalnych w typie PPT (również w razie braku notyfikacji tych przepisów przez oba państwa),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pl-PL" altLang="pl-PL" b="0" dirty="0"/>
              <a:t>zostanie </a:t>
            </a:r>
            <a:r>
              <a:rPr lang="pl-PL" altLang="pl-PL" b="0" dirty="0">
                <a:solidFill>
                  <a:schemeClr val="accent1"/>
                </a:solidFill>
              </a:rPr>
              <a:t>dodany</a:t>
            </a:r>
            <a:r>
              <a:rPr lang="pl-PL" altLang="pl-PL" b="0" dirty="0"/>
              <a:t> w całości do umowy podatkowej objętej MLI, która w ogóle nie zawiera tego typu przepisu (przepisów).</a:t>
            </a:r>
          </a:p>
          <a:p>
            <a:pPr eaLnBrk="1" hangingPunct="1">
              <a:buFontTx/>
              <a:buNone/>
              <a:defRPr/>
            </a:pPr>
            <a:endParaRPr lang="pl-PL" altLang="pl-PL" dirty="0"/>
          </a:p>
        </p:txBody>
      </p:sp>
      <p:pic>
        <p:nvPicPr>
          <p:cNvPr id="32772" name="Obraz 2">
            <a:extLst>
              <a:ext uri="{FF2B5EF4-FFF2-40B4-BE49-F238E27FC236}">
                <a16:creationId xmlns:a16="http://schemas.microsoft.com/office/drawing/2014/main" id="{41AD6668-1830-694F-F5F8-4C46E3FED7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7488"/>
            <a:ext cx="892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>
            <a:extLst>
              <a:ext uri="{FF2B5EF4-FFF2-40B4-BE49-F238E27FC236}">
                <a16:creationId xmlns:a16="http://schemas.microsoft.com/office/drawing/2014/main" id="{3C6289C2-F345-B731-3C37-F78976ADC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342900"/>
            <a:ext cx="7521575" cy="5492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altLang="pl-PL" sz="1400" cap="none" dirty="0">
                <a:solidFill>
                  <a:schemeClr val="accent2"/>
                </a:solidFill>
              </a:rPr>
              <a:t>KLAUZULA PPT W ART. 7 ust. 1 MLI</a:t>
            </a:r>
            <a:endParaRPr lang="pl-PL" sz="2000" b="1" dirty="0">
              <a:solidFill>
                <a:schemeClr val="accent2"/>
              </a:solidFill>
            </a:endParaRPr>
          </a:p>
        </p:txBody>
      </p:sp>
      <p:sp>
        <p:nvSpPr>
          <p:cNvPr id="10243" name="Symbol zastępczy zawartości 2">
            <a:extLst>
              <a:ext uri="{FF2B5EF4-FFF2-40B4-BE49-F238E27FC236}">
                <a16:creationId xmlns:a16="http://schemas.microsoft.com/office/drawing/2014/main" id="{DD8E1CA9-0215-B21F-1B74-38C4BCDB5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575" y="892175"/>
            <a:ext cx="7521575" cy="4292600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</a:pPr>
            <a:r>
              <a:rPr lang="pl-PL" altLang="pl-PL" b="0" i="1" dirty="0">
                <a:latin typeface="Calibri" panose="020F0502020204030204" pitchFamily="34" charset="0"/>
                <a:cs typeface="Calibri" panose="020F0502020204030204" pitchFamily="34" charset="0"/>
              </a:rPr>
              <a:t>„Bez względu na postanowienia Umowy Podatkowej, do której ma zastosowanie niniejsza Konwencja, korzyść w niej przewidziana nie zostanie przyznana w odniesieniu do części dochodu lub majątku, </a:t>
            </a:r>
            <a:r>
              <a:rPr lang="pl-PL" altLang="pl-PL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jeżeli można racjonalnie przyjąć</a:t>
            </a:r>
            <a:r>
              <a:rPr lang="pl-PL" altLang="pl-PL" i="1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pl-PL" altLang="pl-PL" b="0" i="1" dirty="0">
                <a:latin typeface="Calibri" panose="020F0502020204030204" pitchFamily="34" charset="0"/>
                <a:cs typeface="Calibri" panose="020F0502020204030204" pitchFamily="34" charset="0"/>
              </a:rPr>
              <a:t> mając na względzie wszelkie mające znaczenie fakty i okoliczności, że uzyskanie tej korzyści było </a:t>
            </a:r>
            <a:r>
              <a:rPr lang="pl-PL" altLang="pl-PL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jednym z głównych celów utworzenia jakiejkolwiek struktury lub zawarcia jakiejkolwiek transakcji</a:t>
            </a:r>
            <a:r>
              <a:rPr lang="pl-PL" altLang="pl-PL" b="0" i="1" dirty="0">
                <a:latin typeface="Calibri" panose="020F0502020204030204" pitchFamily="34" charset="0"/>
                <a:cs typeface="Calibri" panose="020F0502020204030204" pitchFamily="34" charset="0"/>
              </a:rPr>
              <a:t>, które spowodowały bezpośrednio lub pośrednio powstanie tej korzyści, chyba że ustalono, że przyznanie tej korzyści w danych okolicznościach byłoby </a:t>
            </a:r>
            <a:r>
              <a:rPr lang="pl-PL" altLang="pl-PL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zgodne z przedmiotem oraz celem</a:t>
            </a:r>
            <a:r>
              <a:rPr lang="pl-PL" altLang="pl-PL" b="0" i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altLang="pl-PL" b="0" i="1" dirty="0">
                <a:latin typeface="Calibri" panose="020F0502020204030204" pitchFamily="34" charset="0"/>
                <a:cs typeface="Calibri" panose="020F0502020204030204" pitchFamily="34" charset="0"/>
              </a:rPr>
              <a:t>odpowiednich postanowień Umowy Podatkowej, do której ma zastosowanie niniejsza Konwencja”</a:t>
            </a:r>
          </a:p>
        </p:txBody>
      </p:sp>
      <p:pic>
        <p:nvPicPr>
          <p:cNvPr id="10244" name="Picture 6">
            <a:extLst>
              <a:ext uri="{FF2B5EF4-FFF2-40B4-BE49-F238E27FC236}">
                <a16:creationId xmlns:a16="http://schemas.microsoft.com/office/drawing/2014/main" id="{49EBE3F9-6229-1088-90A7-D1F6599C5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575" y="5084763"/>
            <a:ext cx="2638425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id="{164A6083-53BA-D0AB-87EE-ADA5BBA71E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421" y="224311"/>
            <a:ext cx="896190" cy="78645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ąty">
  <a:themeElements>
    <a:clrScheme name="Kapitał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Kąty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ą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24031</TotalTime>
  <Words>766</Words>
  <Application>Microsoft Office PowerPoint</Application>
  <PresentationFormat>Pokaz na ekranie (4:3)</PresentationFormat>
  <Paragraphs>99</Paragraphs>
  <Slides>12</Slides>
  <Notes>12</Notes>
  <HiddenSlides>0</HiddenSlides>
  <MMClips>0</MMClips>
  <ScaleCrop>false</ScaleCrop>
  <HeadingPairs>
    <vt:vector size="6" baseType="variant">
      <vt:variant>
        <vt:lpstr>Używane czcionki</vt:lpstr>
      </vt:variant>
      <vt:variant>
        <vt:i4>9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22" baseType="lpstr">
      <vt:lpstr>Abadi</vt:lpstr>
      <vt:lpstr>Arial</vt:lpstr>
      <vt:lpstr>Bookman Old Style</vt:lpstr>
      <vt:lpstr>Calibri</vt:lpstr>
      <vt:lpstr>Franklin Gothic Book</vt:lpstr>
      <vt:lpstr>Franklin Gothic Medium</vt:lpstr>
      <vt:lpstr>Times New Roman</vt:lpstr>
      <vt:lpstr>Tunga</vt:lpstr>
      <vt:lpstr>Wingdings</vt:lpstr>
      <vt:lpstr>Kąty</vt:lpstr>
      <vt:lpstr>  KLAUZULA PPT W UMOWACH MIĘDZYNARODOWYCH   </vt:lpstr>
      <vt:lpstr>PPT - PRZYKŁADY POLSKICH UMÓW</vt:lpstr>
      <vt:lpstr>PPT - PRZYKŁADY POLSKICH UMÓW</vt:lpstr>
      <vt:lpstr>PPT - PRZYKŁADY POLSKICH UMÓW</vt:lpstr>
      <vt:lpstr>PPT - PRZYKŁADY POLSKICH UMÓW</vt:lpstr>
      <vt:lpstr>PPT - PRZYKŁADY UMÓW</vt:lpstr>
      <vt:lpstr>MLI art. 7 - trzy OPCJE DO WYBORU (minimum standard)</vt:lpstr>
      <vt:lpstr>MLI - art. 7 - POLSKA</vt:lpstr>
      <vt:lpstr>KLAUZULA PPT W ART. 7 ust. 1 MLI</vt:lpstr>
      <vt:lpstr>KLAUZULA PPT W ART. 7 ust. 1 MLI</vt:lpstr>
      <vt:lpstr>KLAUZULA PPT W ART. 7 ust. 1 MLI</vt:lpstr>
      <vt:lpstr>Dziękuję za uwagę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Omówienie projektu</dc:title>
  <dc:creator>Ewa Prejs</dc:creator>
  <cp:lastModifiedBy>Ewa Prejs</cp:lastModifiedBy>
  <cp:revision>427</cp:revision>
  <cp:lastPrinted>2024-09-16T08:41:09Z</cp:lastPrinted>
  <dcterms:created xsi:type="dcterms:W3CDTF">2007-05-24T17:50:51Z</dcterms:created>
  <dcterms:modified xsi:type="dcterms:W3CDTF">2024-11-21T19:22:52Z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TC010184561045</vt:lpwstr>
  </property>
</Properties>
</file>