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9" r:id="rId4"/>
    <p:sldId id="270" r:id="rId5"/>
    <p:sldId id="271" r:id="rId6"/>
    <p:sldId id="263" r:id="rId7"/>
    <p:sldId id="258" r:id="rId8"/>
    <p:sldId id="259" r:id="rId9"/>
    <p:sldId id="260" r:id="rId10"/>
    <p:sldId id="277" r:id="rId11"/>
    <p:sldId id="265" r:id="rId12"/>
    <p:sldId id="275" r:id="rId13"/>
    <p:sldId id="267" r:id="rId14"/>
    <p:sldId id="273" r:id="rId15"/>
    <p:sldId id="276" r:id="rId16"/>
    <p:sldId id="278" r:id="rId1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34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903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939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239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36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68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912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072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11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3684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55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74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69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12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20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671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251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F7402C-57CD-411C-8FA3-45E195C4E77B}" type="datetimeFigureOut">
              <a:rPr lang="pl-PL" smtClean="0"/>
              <a:t>22.11.2024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BDC8A5-2F9A-4672-A0AE-625F63DD94D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588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wmoraw@umk.pl" TargetMode="External"/><Relationship Id="rId2" Type="http://schemas.openxmlformats.org/officeDocument/2006/relationships/hyperlink" Target="mailto:wojciechmorawski.torun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0ACF8D-A6F9-4192-B468-8048123A4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4575" y="1571625"/>
            <a:ext cx="7524749" cy="1815039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Archaiczne regulacje polskich umów o unikaniu podwójnego opodatkowania – w poszukiwaniu granic wykładni dynamicznej prawa podatkowego (materiał do dyskusji)</a:t>
            </a:r>
            <a:endParaRPr lang="pl-PL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5DDC136-B375-4CFF-B46F-7E0CABEDFE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Dr hab. Wojciech Morawski, prof. UMK</a:t>
            </a:r>
          </a:p>
          <a:p>
            <a:r>
              <a:rPr lang="pl-PL" dirty="0"/>
              <a:t>Katedra Prawa Finansów Publicznych UMK w Toruniu</a:t>
            </a:r>
          </a:p>
          <a:p>
            <a:r>
              <a:rPr lang="pl-PL" dirty="0"/>
              <a:t>(Poznań, 22.11.2024) </a:t>
            </a:r>
          </a:p>
        </p:txBody>
      </p:sp>
    </p:spTree>
    <p:extLst>
      <p:ext uri="{BB962C8B-B14F-4D97-AF65-F5344CB8AC3E}">
        <p14:creationId xmlns:p14="http://schemas.microsoft.com/office/powerpoint/2010/main" val="3732785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77A815-A1E7-46CD-9008-301C48A9B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657226"/>
            <a:ext cx="10829925" cy="1628774"/>
          </a:xfrm>
        </p:spPr>
        <p:txBody>
          <a:bodyPr>
            <a:normAutofit fontScale="90000"/>
          </a:bodyPr>
          <a:lstStyle/>
          <a:p>
            <a:r>
              <a:rPr lang="pl-PL" dirty="0"/>
              <a:t>Umowa polsko-belgijska i promocja eksportu, czyli zakłócenie konkurencji (zwolnienie pomocą publiczną)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8CB160D-54A9-485B-AFBD-7D5DFD7A5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Art.. 11 ust. 3. 	</a:t>
            </a:r>
          </a:p>
          <a:p>
            <a:pPr marL="0" indent="0">
              <a:buNone/>
            </a:pPr>
            <a:r>
              <a:rPr lang="pl-PL" dirty="0"/>
              <a:t>Bez względu na postanowienia ustępu 2 odsetki nie podlegają opodatkowaniu w Umawiającym się Państwie, w którym powstają, jeżeli są to:</a:t>
            </a:r>
          </a:p>
          <a:p>
            <a:pPr marL="0" indent="0">
              <a:buNone/>
            </a:pPr>
            <a:r>
              <a:rPr lang="pl-PL" dirty="0"/>
              <a:t>a)	odsetki wypłacane w związku z udzieloną pożyczką, gwarantowaną lub zabezpieczoną, lub z udzielonym kredytem, gwarantowanym lub zabezpieczonym w ramach ogólnych zasad przez Umawiające się Państwo, jego jednostki terytorialne lub organy lokalne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celu promowania eksportu</a:t>
            </a:r>
            <a:r>
              <a:rPr lang="pl-PL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90713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76D225-1E59-42BB-AEFB-25C4C3FFF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Archaiczne z uwagi na pozbawienie praktycznego znaczenia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0B7D9AD-99D4-4648-AC78-E6CC34CFC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postanowienia, które są jednoznaczne i można je stosować, ale nie mają realnego znaczenia. 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72029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1B57D0-D361-4390-ABAC-69F57D646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50" y="982132"/>
            <a:ext cx="10591800" cy="1303867"/>
          </a:xfrm>
        </p:spPr>
        <p:txBody>
          <a:bodyPr>
            <a:normAutofit fontScale="90000"/>
          </a:bodyPr>
          <a:lstStyle/>
          <a:p>
            <a:r>
              <a:rPr lang="pl-PL" dirty="0"/>
              <a:t>Umowa polsko-japońska z 1980 r. + ustawa z dnia 7 lipca 1994 r. o denominacji złotego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876BE1E-A507-43BA-AD98-6ED8FF7C4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2428875"/>
            <a:ext cx="10734675" cy="371475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dirty="0"/>
              <a:t>Artykuł  21 treść oryginalna</a:t>
            </a:r>
          </a:p>
          <a:p>
            <a:pPr marL="0" indent="0">
              <a:buNone/>
            </a:pPr>
            <a:r>
              <a:rPr lang="pl-PL" dirty="0"/>
              <a:t>1. 	Osoba fizyczna mająca miejsce zamieszkania w Umawiającym się Państwie (…), która czasowo przebywa w tym drugim Umawiającym się Państwie głównie w celu:</a:t>
            </a:r>
          </a:p>
          <a:p>
            <a:pPr marL="457200" indent="-457200">
              <a:buAutoNum type="alphaLcParenR"/>
            </a:pPr>
            <a:r>
              <a:rPr lang="pl-PL" dirty="0"/>
              <a:t>studiowania na uniwersytecie  (…) etc.</a:t>
            </a:r>
          </a:p>
          <a:p>
            <a:pPr marL="0" indent="0">
              <a:buNone/>
            </a:pPr>
            <a:r>
              <a:rPr lang="pl-PL" dirty="0"/>
              <a:t>będzie zwolniona od opodatkowania w tym drugim Umawiającym się Państwie odnośnie do kwoty określonej w ustępie 2, (…).</a:t>
            </a:r>
          </a:p>
          <a:p>
            <a:pPr marL="0" indent="0">
              <a:buNone/>
            </a:pPr>
            <a:r>
              <a:rPr lang="pl-PL" dirty="0"/>
              <a:t>2. 	Do kwot określonych w ustępie 1 należą:</a:t>
            </a:r>
          </a:p>
          <a:p>
            <a:pPr marL="0" indent="0">
              <a:buNone/>
            </a:pPr>
            <a:r>
              <a:rPr lang="pl-PL" dirty="0"/>
              <a:t>(…) c)	dochód z pracy najemnej wykonywanej w drugim Umawiającym się Państwie w łącznej kwocie nie wyższej w danym roku podatkowym niż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(MF: 100.000 zł; LEX: 10 zł), </a:t>
            </a:r>
            <a:r>
              <a:rPr lang="pl-PL" dirty="0"/>
              <a:t>jeśli drugim Umawiającym się Państwem jest Polska, lub 600.000 japońskich jenów, jeśli drugim Umawiającym się Państwem jest Japonia.</a:t>
            </a:r>
          </a:p>
        </p:txBody>
      </p:sp>
    </p:spTree>
    <p:extLst>
      <p:ext uri="{BB962C8B-B14F-4D97-AF65-F5344CB8AC3E}">
        <p14:creationId xmlns:p14="http://schemas.microsoft.com/office/powerpoint/2010/main" val="3551763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788C0B-9BE3-4C97-AE8C-44D61CC82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Archaiczne, gdyż stały się sprzeczne z ich celem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2FA89B0-8DDE-41C1-A8AC-162327818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postanowienia umów, które wskutek zmian społecznych, gospodarczych i prawnych stały się sprzeczne z celem ich twórców, ale formalnie mogą być stosowane.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7022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937B7D-0B3D-48F9-93BB-A74DF0FFF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Bank Handlowy w 1974 r. i w 2024 r.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D15C42-4186-403A-A6EA-E868F49B7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Art. 11 ust. 4 umowy polsko-pakistańskiej z 1974 r.</a:t>
            </a:r>
          </a:p>
          <a:p>
            <a:pPr marL="0" indent="0">
              <a:buNone/>
            </a:pPr>
            <a:r>
              <a:rPr lang="pl-PL" dirty="0"/>
              <a:t>4. Bank Handlowy w Warszawie S.A. będzie zwolniony od pakistańskich podatków od odsetek uzyskiwanych ze źródeł w Pakistanie.</a:t>
            </a:r>
          </a:p>
          <a:p>
            <a:pPr marL="0" indent="0">
              <a:buNone/>
            </a:pPr>
            <a:r>
              <a:rPr lang="pl-PL" dirty="0"/>
              <a:t>KRS: BANK HANDLOWY W WARSZAWIE SPÓŁKA AKCYJNA, nr w KRS 0000001538</a:t>
            </a:r>
          </a:p>
        </p:txBody>
      </p:sp>
    </p:spTree>
    <p:extLst>
      <p:ext uri="{BB962C8B-B14F-4D97-AF65-F5344CB8AC3E}">
        <p14:creationId xmlns:p14="http://schemas.microsoft.com/office/powerpoint/2010/main" val="506030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0092A7-EDC3-4944-835A-AF8BC289B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Problemy do dyskusji: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1DD6B7-3788-4B13-A312-BC7ACD2AE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Problem walidacyjny: czy wszystkie postanowienia umów, które nadal „są zapisane” obowiązują?</a:t>
            </a:r>
          </a:p>
          <a:p>
            <a:r>
              <a:rPr lang="pl-PL" dirty="0"/>
              <a:t>Problem polityki traktatowej: czy istnieją realne możliwości aktualizacji umów podatkowych?</a:t>
            </a:r>
          </a:p>
          <a:p>
            <a:r>
              <a:rPr lang="pl-PL" dirty="0"/>
              <a:t>Problem interpretacyjny (najciekawszy): na ile możemy „aktualizować” umowy za pomocą ich wykładni dynamicznej?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9275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B44BD6-8D93-47E0-8AB3-85644DA84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0B1B29-E60C-43D7-A555-FFA32DDCA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Zapraszam do dyskusji</a:t>
            </a:r>
          </a:p>
          <a:p>
            <a:pPr marL="0" indent="0" algn="ctr">
              <a:buNone/>
            </a:pPr>
            <a:r>
              <a:rPr lang="pl-PL" dirty="0">
                <a:hlinkClick r:id="rId2"/>
              </a:rPr>
              <a:t>wojciechmorawski.torun@gmail.com</a:t>
            </a:r>
            <a:endParaRPr lang="pl-PL" dirty="0"/>
          </a:p>
          <a:p>
            <a:pPr marL="0" indent="0" algn="ctr">
              <a:buNone/>
            </a:pPr>
            <a:r>
              <a:rPr lang="pl-PL" dirty="0">
                <a:hlinkClick r:id="rId3"/>
              </a:rPr>
              <a:t>wmoraw@umk.pl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8922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E2A108-237F-43AF-9D4E-B74FEDBC2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0" y="657226"/>
            <a:ext cx="10934699" cy="1628774"/>
          </a:xfrm>
        </p:spPr>
        <p:txBody>
          <a:bodyPr>
            <a:normAutofit fontScale="90000"/>
          </a:bodyPr>
          <a:lstStyle/>
          <a:p>
            <a:r>
              <a:rPr lang="pl-PL" dirty="0"/>
              <a:t>Postanowienia częściowo archaiczne z uwagi na zmianę realiów gospodarczych, społecznych - praca zdalna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ACDD70A-F670-459C-B53C-66BDDF9FC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2438401"/>
            <a:ext cx="10658475" cy="389572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pl-PL" b="1" dirty="0">
                <a:solidFill>
                  <a:srgbClr val="333333"/>
                </a:solidFill>
                <a:latin typeface="Garamond" panose="02020404030301010803" pitchFamily="18" charset="0"/>
              </a:rPr>
              <a:t>Artykuł  14 umowy polsko-czeskiej</a:t>
            </a:r>
          </a:p>
          <a:p>
            <a:pPr marL="0" indent="0" algn="just">
              <a:buNone/>
            </a:pPr>
            <a:r>
              <a:rPr lang="pl-PL" b="1" dirty="0">
                <a:solidFill>
                  <a:srgbClr val="333333"/>
                </a:solidFill>
                <a:latin typeface="Garamond" panose="02020404030301010803" pitchFamily="18" charset="0"/>
              </a:rPr>
              <a:t>DOCHODY Z PRACY NAJEMNEJ</a:t>
            </a:r>
            <a:endParaRPr lang="pl-PL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1. Z zastrzeżeniem postanowień artykułów 15, 17 i 18, wynagrodzenia, pensje oraz inne podobne świadczenia uzyskane przez osobę mającą miejsce zamieszkania w Umawiającym się Państwie w związku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z wykonywaniem pracy najemnej, podlegają opodatkowaniu tylko w tym Państwie, </a:t>
            </a: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chyba że praca wykonywana jest w drugim Umawiającym się Państwie. Jeżeli praca jest tam wykonywana, to otrzymane za nią wynagrodzenie może być opodatkowane w tym drugim Państwie.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2. Bez względu na postanowienia ustępu 1, wynagrodzenie uzyskane przez osobę mającą miejsce zamieszkania w Umawiającym się Państwie w związku z wykonywaniem pracy najemnej w drugim Umawiającym się Państwie, podlegają opodatkowaniu tylko w pierwszym wymienionym Państwie, jeżeli łącznie spełnione są następujące warunki: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a)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odbiorca wynagrodzenia przebywa </a:t>
            </a: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w drugim Państwie przez okres lub okresy nieprzekraczające łącznie 183 dni w każdym dwunastomiesięcznym okresie rozpoczynającym się lub kończącym w danym roku podatkowym, i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b) (…) c)(…).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6035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E24C30-2A21-458A-96C1-C078A23B8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Archaiczne (w pełni) z uwagi na zmiany technologiczne, społeczne - urok Grundiga?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0F58643-5215-4EB6-AC13-DEF837E31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25" y="2419351"/>
            <a:ext cx="10715625" cy="381952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Art.. 12 umowy z Australią z 1992 r.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3. Określenie "należności licencyjne" oznacza w rozumieniu tego artykułu płatności lub zapisy na rachunku, dokonywane okresowo lub inaczej, lecz opisane albo obliczone w granicach, w jakich mogą być uważane za pochodzące z tytułu: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a) użytkowania lub prawa do użytkowania prawa autorskiego, patentu, wzoru lub modelu, planu, tajemnicy technologii lub procesu produkcyjnego, znaku towarowego lub innej podobnej własności lub prawa, lub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e) użytkowania lub prawa do użytkowania: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1) ruchomych filmów obrazkowych albo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2) filmów lub taśm dla telewizji, albo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3)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taśm do nadań radiowych</a:t>
            </a: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, albo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6322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325AC9-5F78-48F0-9D90-E06E493D3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Umowa z USA z 1974 r.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5B5897-E478-49D8-A5E6-0745E1261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25" y="2556931"/>
            <a:ext cx="10648950" cy="36628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Art.. 13 ust. 3. 	</a:t>
            </a:r>
          </a:p>
          <a:p>
            <a:pPr marL="0" indent="0">
              <a:buNone/>
            </a:pPr>
            <a:r>
              <a:rPr lang="pl-PL" dirty="0"/>
              <a:t>Określenie "należności licencyjne" użyte w niniejszym artykule oznacza:</a:t>
            </a:r>
          </a:p>
          <a:p>
            <a:pPr marL="0" indent="0">
              <a:buNone/>
            </a:pPr>
            <a:r>
              <a:rPr lang="pl-PL" dirty="0"/>
              <a:t>a) wszelkiego rodzaju należności, które są płacone za użytkowanie lub prawo do użytkowania wszelkich praw autorskich z tytułu twórczości literackiej, artystycznej lub prac naukowych,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włączając prawa autorskie, związane z filmami i taśmami magnetofonowymi używanymi przez rozgłośnie radiowe i stacje telewizyjne, </a:t>
            </a:r>
            <a:r>
              <a:rPr lang="pl-PL" dirty="0"/>
              <a:t>patentami, znakami towarowymi, wzorami użytkowymi i zdobniczymi, dokumentacją, formułami, technologią produkcyjną, informacjami dotyczącymi doświadczeń przemysłowych, handlowych lub naukowo-badawczych lub umiejętności (know-how), oraz</a:t>
            </a:r>
          </a:p>
        </p:txBody>
      </p:sp>
    </p:spTree>
    <p:extLst>
      <p:ext uri="{BB962C8B-B14F-4D97-AF65-F5344CB8AC3E}">
        <p14:creationId xmlns:p14="http://schemas.microsoft.com/office/powerpoint/2010/main" val="1279170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41120E-BFF3-4C68-8618-60A24F73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552450"/>
            <a:ext cx="10848975" cy="1733549"/>
          </a:xfrm>
        </p:spPr>
        <p:txBody>
          <a:bodyPr>
            <a:normAutofit fontScale="90000"/>
          </a:bodyPr>
          <a:lstStyle/>
          <a:p>
            <a:r>
              <a:rPr lang="pl-PL" dirty="0"/>
              <a:t>Zmiany technologiczne powodują, że „literalnie rozumiana” treść umowy jest archaiczna (archaiczność aksjologiczna)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6A9B646-8191-4209-929B-950302850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4" y="2556932"/>
            <a:ext cx="10753725" cy="3318936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 skoro w treści art. 13 ust. 3 lit. a) umowy polsko - amerykańskiej nie wymieniono należności z tytułu licencji do korzystania z praw do programów komputerowych, a z obowiązującej w Polsce ustawy o prawie autorskim wynika, że programy komputerowe nie należą do żadnej z wymienionych w niej grup utworów, to nie można uznać, że opłaty za korzystanie z praw autorskich do programu komputerowego stanowią należności licencyjne w rozumieniu wyżej wymienionej umowy o unikaniu podwójnego opodatkowania.</a:t>
            </a:r>
          </a:p>
          <a:p>
            <a:pPr marL="0" indent="0">
              <a:buNone/>
            </a:pPr>
            <a:r>
              <a:rPr lang="pl-PL" dirty="0"/>
              <a:t>Wyrok NSA z 20.01.2016, II FSK 2854/13</a:t>
            </a:r>
          </a:p>
        </p:txBody>
      </p:sp>
    </p:spTree>
    <p:extLst>
      <p:ext uri="{BB962C8B-B14F-4D97-AF65-F5344CB8AC3E}">
        <p14:creationId xmlns:p14="http://schemas.microsoft.com/office/powerpoint/2010/main" val="181004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0B8AC4-7A3B-442E-A243-5FBE9FB0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Postanowienia nieraz archaiczne - z uwagi na zmianę kontekstu prawnego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6D6D23-FCA6-491D-9437-4A1CCBB58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Problemy praktyczne pojawiają się w niektórych państwach</a:t>
            </a:r>
          </a:p>
          <a:p>
            <a:r>
              <a:rPr lang="pl-PL" dirty="0"/>
              <a:t>ale w innych da się te umowy stosować bez problemu efektywnie</a:t>
            </a:r>
          </a:p>
          <a:p>
            <a:r>
              <a:rPr lang="pl-PL" dirty="0"/>
              <a:t>utrudnienia dotyczące ich stosowania wynikają ze zmian prawnych, a w mniejszym stopniu z przemian społecznych i technologicznych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27116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CEA474-19EF-4BD1-B3A6-3A390318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14376"/>
            <a:ext cx="10706100" cy="1571624"/>
          </a:xfrm>
        </p:spPr>
        <p:txBody>
          <a:bodyPr>
            <a:normAutofit fontScale="90000"/>
          </a:bodyPr>
          <a:lstStyle/>
          <a:p>
            <a:r>
              <a:rPr lang="pl-PL" dirty="0"/>
              <a:t>Rezydencja art. 4 w miejscu zwykłego przebywania, czyli liczymy dni (wg. Komentarza OECD)?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139317-2CFA-4B21-81E8-4AF9504CE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2419350"/>
            <a:ext cx="10610850" cy="38481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2.  Jeżeli, stosownie do postanowień ustępu 1, osoba fizyczna ma miejsce zamieszkania w obu Umawiających się Państwach, wówczas jej status określa się według następujących zasad: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a) uważa się ją za mającą miejsce zamieszkania tylko w tym Państwie, w którym ma ona stałe miejsce zamieszkania; jeżeli ma ona stałe miejsce zamieszkania w obu Państwach, wówczas uważa się ją za mającą miejsce zamieszkania tylko w tym Państwie, z którym ma ściślejsze powiązania osobiste i gospodarcze (ośrodek interesów życiowych);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b) jeżeli nie jest możliwe ustalenie, w którym Państwie osoba ma ośrodek interesów życiowych albo nie ma ona stałego miejsca zamieszkania w żadnym z Państw, wówczas uważa się ją za mającą miejsce zamieszkania tylko w </a:t>
            </a:r>
            <a:r>
              <a:rPr lang="pl-P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tym Państwie, w którym zazwyczaj przebywa</a:t>
            </a: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;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c) jeżeli przebywa ona zazwyczaj w obu Państwach lub nie przebywa zazwyczaj w żadnym z nich, wówczas uważa się ją za mającą miejsce zamieszkania tylko w tym Państwie, którego jest obywatelem;</a:t>
            </a:r>
          </a:p>
          <a:p>
            <a:pPr marL="0" indent="0" algn="just">
              <a:buNone/>
            </a:pPr>
            <a:r>
              <a:rPr lang="pl-PL" dirty="0">
                <a:solidFill>
                  <a:srgbClr val="333333"/>
                </a:solidFill>
                <a:latin typeface="Garamond" panose="02020404030301010803" pitchFamily="18" charset="0"/>
              </a:rPr>
              <a:t>d) jeżeli osoba jest obywatelem obu Państw lub nie jest obywatelem żadnego z nich, właściwe organy Umawiających się Państw rozstrzygną sprawę w drodze wzajemnego porozumienia.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1728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CAF78A-4A65-48DD-BB93-65D3967CD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571500"/>
            <a:ext cx="10915650" cy="1714499"/>
          </a:xfrm>
        </p:spPr>
        <p:txBody>
          <a:bodyPr>
            <a:normAutofit fontScale="90000"/>
          </a:bodyPr>
          <a:lstStyle/>
          <a:p>
            <a:r>
              <a:rPr lang="pl-PL" dirty="0"/>
              <a:t>postanowienie nie uwzględniające zmienionego kontekstu prawnego – możliwe (?), że (nieraz) sprzeczne z prawem UE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DCB5A1-DD81-4739-8AC9-D48BBAD94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2556932"/>
            <a:ext cx="10544175" cy="37295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/>
              <a:t>Artykuł  11  umowy polsko-chorwackiej z 1994 . </a:t>
            </a:r>
          </a:p>
          <a:p>
            <a:pPr marL="0" indent="0">
              <a:buNone/>
            </a:pPr>
            <a:r>
              <a:rPr lang="pl-PL" dirty="0"/>
              <a:t>Odsetki</a:t>
            </a:r>
          </a:p>
          <a:p>
            <a:pPr marL="0" indent="0">
              <a:buNone/>
            </a:pPr>
            <a:r>
              <a:rPr lang="pl-PL" dirty="0"/>
              <a:t>1. 	Odsetki, które powstają w Umawiającym się Państwie i które są wypłacane osobie mającej miejsce zamieszkania lub siedzibę w drugim Umawiającym się Państwie, mogą być opodatkowane w tym drugim Państwie.</a:t>
            </a:r>
          </a:p>
          <a:p>
            <a:pPr marL="0" indent="0">
              <a:buNone/>
            </a:pPr>
            <a:r>
              <a:rPr lang="pl-PL" dirty="0"/>
              <a:t>2. 	Jednakże odsetki takie mogą być także opodatkowane w Umawiającym się Państwie, w którym powstają, i zgodnie z ustawodawstwem tego Państwa, ale jeżeli odbiorca odsetek jest ich rzeczywistym beneficjentem, wówczas podatek w ten sposób ustalony nie może przekroczyć 10 procent kwoty brutto tych odsetek.(…).</a:t>
            </a:r>
          </a:p>
          <a:p>
            <a:pPr marL="0" indent="0">
              <a:buNone/>
            </a:pPr>
            <a:r>
              <a:rPr lang="pl-PL" dirty="0"/>
              <a:t>3. 	Niezależnie od postanowień ust. 2, odsetki powstałe w Umawiającym się Państwie i płacone na rzecz rządu drugiego Umawiającego się Państwa, władz lokalnych, Banku Centralnego lub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jakiejkolwiek instytucji finansowej stanowiącej własność tego rządu</a:t>
            </a:r>
            <a:r>
              <a:rPr lang="pl-PL" dirty="0"/>
              <a:t> lub odsetki uzyskane od pożyczek gwarantowanych przez rząd drugiego Umawiającego się Państwa, jego władzę lokalną i Bank Centralny lub przez instytucję finansową będącą własnością rządu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będą zwolnione od opodatkowania w pierwszym wymienionym Państwie.</a:t>
            </a:r>
          </a:p>
        </p:txBody>
      </p:sp>
    </p:spTree>
    <p:extLst>
      <p:ext uri="{BB962C8B-B14F-4D97-AF65-F5344CB8AC3E}">
        <p14:creationId xmlns:p14="http://schemas.microsoft.com/office/powerpoint/2010/main" val="211538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67B6E6-4109-40C6-BE63-33A01F2D9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Kontekst prawny - pomoc publiczna?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6B31D57-B6AC-48A4-8B27-731E40EAF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Artykuł  107 Traktatu o Funkcjonowaniu UE</a:t>
            </a:r>
          </a:p>
          <a:p>
            <a:pPr marL="0" indent="0" algn="just">
              <a:buNone/>
            </a:pPr>
            <a:r>
              <a:rPr lang="pl-PL" dirty="0"/>
              <a:t>1. 	Z zastrzeżeniem innych postanowień przewidzianych w Traktatach, wszelka pomoc przyznawana przez Państwo Członkowskie lub przy użyciu zasobów państwowych w jakiejkolwiek formie, która zakłóca lub grozi zakłóceniem konkurencji poprzez sprzyjanie niektórym przedsiębiorstwom lub produkcji niektórych towarów, jest niezgodna z rynkiem wewnętrznym w zakresie, w jakim wpływa na wymianę handlową między Państwami Członkowskimi.</a:t>
            </a:r>
          </a:p>
        </p:txBody>
      </p:sp>
    </p:spTree>
    <p:extLst>
      <p:ext uri="{BB962C8B-B14F-4D97-AF65-F5344CB8AC3E}">
        <p14:creationId xmlns:p14="http://schemas.microsoft.com/office/powerpoint/2010/main" val="232509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zny">
  <a:themeElements>
    <a:clrScheme name="Organiczny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zny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zny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Organiczny</Template>
  <TotalTime>815</TotalTime>
  <Words>1490</Words>
  <Application>Microsoft Office PowerPoint</Application>
  <PresentationFormat>Panoramiczny</PresentationFormat>
  <Paragraphs>71</Paragraphs>
  <Slides>16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0" baseType="lpstr">
      <vt:lpstr>Arial</vt:lpstr>
      <vt:lpstr>Bookman Old Style</vt:lpstr>
      <vt:lpstr>Garamond</vt:lpstr>
      <vt:lpstr>Organiczny</vt:lpstr>
      <vt:lpstr>Archaiczne regulacje polskich umów o unikaniu podwójnego opodatkowania – w poszukiwaniu granic wykładni dynamicznej prawa podatkowego (materiał do dyskusji)</vt:lpstr>
      <vt:lpstr>Postanowienia częściowo archaiczne z uwagi na zmianę realiów gospodarczych, społecznych - praca zdalna</vt:lpstr>
      <vt:lpstr>Archaiczne (w pełni) z uwagi na zmiany technologiczne, społeczne - urok Grundiga?</vt:lpstr>
      <vt:lpstr>Umowa z USA z 1974 r.</vt:lpstr>
      <vt:lpstr>Zmiany technologiczne powodują, że „literalnie rozumiana” treść umowy jest archaiczna (archaiczność aksjologiczna)</vt:lpstr>
      <vt:lpstr>Postanowienia nieraz archaiczne - z uwagi na zmianę kontekstu prawnego</vt:lpstr>
      <vt:lpstr>Rezydencja art. 4 w miejscu zwykłego przebywania, czyli liczymy dni (wg. Komentarza OECD)?</vt:lpstr>
      <vt:lpstr>postanowienie nie uwzględniające zmienionego kontekstu prawnego – możliwe (?), że (nieraz) sprzeczne z prawem UE</vt:lpstr>
      <vt:lpstr>Kontekst prawny - pomoc publiczna?</vt:lpstr>
      <vt:lpstr>Umowa polsko-belgijska i promocja eksportu, czyli zakłócenie konkurencji (zwolnienie pomocą publiczną)</vt:lpstr>
      <vt:lpstr>Archaiczne z uwagi na pozbawienie praktycznego znaczenia </vt:lpstr>
      <vt:lpstr>Umowa polsko-japońska z 1980 r. + ustawa z dnia 7 lipca 1994 r. o denominacji złotego </vt:lpstr>
      <vt:lpstr>Archaiczne, gdyż stały się sprzeczne z ich celem</vt:lpstr>
      <vt:lpstr>Bank Handlowy w 1974 r. i w 2024 r. </vt:lpstr>
      <vt:lpstr>Problemy do dyskusji: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changing technological, social and economic realities on the interpretation of double taxation agreements</dc:title>
  <dc:creator>Wojciech Morawski (wmoraw)</dc:creator>
  <cp:lastModifiedBy>Leszek Lewandowicz</cp:lastModifiedBy>
  <cp:revision>24</cp:revision>
  <cp:lastPrinted>2024-11-20T09:51:25Z</cp:lastPrinted>
  <dcterms:created xsi:type="dcterms:W3CDTF">2024-09-24T19:55:23Z</dcterms:created>
  <dcterms:modified xsi:type="dcterms:W3CDTF">2024-11-22T06:13:16Z</dcterms:modified>
</cp:coreProperties>
</file>